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slideLayouts/slideLayout24.xml" ContentType="application/vnd.openxmlformats-officedocument.presentationml.slideLayout+xml"/>
  <Override PartName="/ppt/theme/theme5.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5" r:id="rId1"/>
    <p:sldMasterId id="2147483839" r:id="rId2"/>
    <p:sldMasterId id="2147483861" r:id="rId3"/>
    <p:sldMasterId id="2147483849" r:id="rId4"/>
    <p:sldMasterId id="2147483859" r:id="rId5"/>
    <p:sldMasterId id="2147483813" r:id="rId6"/>
  </p:sldMasterIdLst>
  <p:notesMasterIdLst>
    <p:notesMasterId r:id="rId19"/>
  </p:notesMasterIdLst>
  <p:handoutMasterIdLst>
    <p:handoutMasterId r:id="rId20"/>
  </p:handoutMasterIdLst>
  <p:sldIdLst>
    <p:sldId id="280" r:id="rId7"/>
    <p:sldId id="282" r:id="rId8"/>
    <p:sldId id="310" r:id="rId9"/>
    <p:sldId id="312" r:id="rId10"/>
    <p:sldId id="315" r:id="rId11"/>
    <p:sldId id="316" r:id="rId12"/>
    <p:sldId id="318" r:id="rId13"/>
    <p:sldId id="317" r:id="rId14"/>
    <p:sldId id="319" r:id="rId15"/>
    <p:sldId id="320" r:id="rId16"/>
    <p:sldId id="313" r:id="rId17"/>
    <p:sldId id="292" r:id="rId18"/>
  </p:sldIdLst>
  <p:sldSz cx="9144000" cy="6858000" type="screen4x3"/>
  <p:notesSz cx="7010400" cy="9236075"/>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1600" b="1" kern="1200">
        <a:solidFill>
          <a:schemeClr val="bg1"/>
        </a:solidFill>
        <a:latin typeface="Arial" charset="0"/>
        <a:ea typeface="MS PGothic" pitchFamily="34" charset="-128"/>
        <a:cs typeface="+mn-cs"/>
      </a:defRPr>
    </a:lvl1pPr>
    <a:lvl2pPr marL="457200" algn="l" rtl="0" fontAlgn="base">
      <a:spcBef>
        <a:spcPct val="0"/>
      </a:spcBef>
      <a:spcAft>
        <a:spcPct val="0"/>
      </a:spcAft>
      <a:defRPr sz="1600" b="1" kern="1200">
        <a:solidFill>
          <a:schemeClr val="bg1"/>
        </a:solidFill>
        <a:latin typeface="Arial" charset="0"/>
        <a:ea typeface="MS PGothic" pitchFamily="34" charset="-128"/>
        <a:cs typeface="+mn-cs"/>
      </a:defRPr>
    </a:lvl2pPr>
    <a:lvl3pPr marL="914400" algn="l" rtl="0" fontAlgn="base">
      <a:spcBef>
        <a:spcPct val="0"/>
      </a:spcBef>
      <a:spcAft>
        <a:spcPct val="0"/>
      </a:spcAft>
      <a:defRPr sz="1600" b="1" kern="1200">
        <a:solidFill>
          <a:schemeClr val="bg1"/>
        </a:solidFill>
        <a:latin typeface="Arial" charset="0"/>
        <a:ea typeface="MS PGothic" pitchFamily="34" charset="-128"/>
        <a:cs typeface="+mn-cs"/>
      </a:defRPr>
    </a:lvl3pPr>
    <a:lvl4pPr marL="1371600" algn="l" rtl="0" fontAlgn="base">
      <a:spcBef>
        <a:spcPct val="0"/>
      </a:spcBef>
      <a:spcAft>
        <a:spcPct val="0"/>
      </a:spcAft>
      <a:defRPr sz="1600" b="1" kern="1200">
        <a:solidFill>
          <a:schemeClr val="bg1"/>
        </a:solidFill>
        <a:latin typeface="Arial" charset="0"/>
        <a:ea typeface="MS PGothic" pitchFamily="34" charset="-128"/>
        <a:cs typeface="+mn-cs"/>
      </a:defRPr>
    </a:lvl4pPr>
    <a:lvl5pPr marL="1828800" algn="l" rtl="0" fontAlgn="base">
      <a:spcBef>
        <a:spcPct val="0"/>
      </a:spcBef>
      <a:spcAft>
        <a:spcPct val="0"/>
      </a:spcAft>
      <a:defRPr sz="1600" b="1" kern="1200">
        <a:solidFill>
          <a:schemeClr val="bg1"/>
        </a:solidFill>
        <a:latin typeface="Arial" charset="0"/>
        <a:ea typeface="MS PGothic" pitchFamily="34" charset="-128"/>
        <a:cs typeface="+mn-cs"/>
      </a:defRPr>
    </a:lvl5pPr>
    <a:lvl6pPr marL="2286000" algn="l" defTabSz="914400" rtl="0" eaLnBrk="1" latinLnBrk="0" hangingPunct="1">
      <a:defRPr sz="1600" b="1" kern="1200">
        <a:solidFill>
          <a:schemeClr val="bg1"/>
        </a:solidFill>
        <a:latin typeface="Arial" charset="0"/>
        <a:ea typeface="MS PGothic" pitchFamily="34" charset="-128"/>
        <a:cs typeface="+mn-cs"/>
      </a:defRPr>
    </a:lvl6pPr>
    <a:lvl7pPr marL="2743200" algn="l" defTabSz="914400" rtl="0" eaLnBrk="1" latinLnBrk="0" hangingPunct="1">
      <a:defRPr sz="1600" b="1" kern="1200">
        <a:solidFill>
          <a:schemeClr val="bg1"/>
        </a:solidFill>
        <a:latin typeface="Arial" charset="0"/>
        <a:ea typeface="MS PGothic" pitchFamily="34" charset="-128"/>
        <a:cs typeface="+mn-cs"/>
      </a:defRPr>
    </a:lvl7pPr>
    <a:lvl8pPr marL="3200400" algn="l" defTabSz="914400" rtl="0" eaLnBrk="1" latinLnBrk="0" hangingPunct="1">
      <a:defRPr sz="1600" b="1" kern="1200">
        <a:solidFill>
          <a:schemeClr val="bg1"/>
        </a:solidFill>
        <a:latin typeface="Arial" charset="0"/>
        <a:ea typeface="MS PGothic" pitchFamily="34" charset="-128"/>
        <a:cs typeface="+mn-cs"/>
      </a:defRPr>
    </a:lvl8pPr>
    <a:lvl9pPr marL="3657600" algn="l" defTabSz="914400" rtl="0" eaLnBrk="1" latinLnBrk="0" hangingPunct="1">
      <a:defRPr sz="1600" b="1" kern="1200">
        <a:solidFill>
          <a:schemeClr val="bg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866">
          <p15:clr>
            <a:srgbClr val="A4A3A4"/>
          </p15:clr>
        </p15:guide>
        <p15:guide id="2" orient="horz" pos="3768">
          <p15:clr>
            <a:srgbClr val="A4A3A4"/>
          </p15:clr>
        </p15:guide>
        <p15:guide id="3" pos="2874">
          <p15:clr>
            <a:srgbClr val="A4A3A4"/>
          </p15:clr>
        </p15:guide>
        <p15:guide id="4" pos="849">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guide id="3" orient="horz" pos="291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son, Trent (US) (Contractor)" initials="MT(("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4518E8"/>
    <a:srgbClr val="3300E7"/>
    <a:srgbClr val="6600FF"/>
    <a:srgbClr val="002060"/>
    <a:srgbClr val="1C295B"/>
    <a:srgbClr val="000000"/>
    <a:srgbClr val="FF9900"/>
    <a:srgbClr val="E949D6"/>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5" autoAdjust="0"/>
    <p:restoredTop sz="92485" autoAdjust="0"/>
  </p:normalViewPr>
  <p:slideViewPr>
    <p:cSldViewPr snapToGrid="0" showGuides="1">
      <p:cViewPr varScale="1">
        <p:scale>
          <a:sx n="80" d="100"/>
          <a:sy n="80" d="100"/>
        </p:scale>
        <p:origin x="60" y="591"/>
      </p:cViewPr>
      <p:guideLst>
        <p:guide orient="horz" pos="866"/>
        <p:guide orient="horz" pos="3768"/>
        <p:guide pos="2874"/>
        <p:guide pos="849"/>
      </p:guideLst>
    </p:cSldViewPr>
  </p:slideViewPr>
  <p:outlineViewPr>
    <p:cViewPr>
      <p:scale>
        <a:sx n="33" d="100"/>
        <a:sy n="33" d="100"/>
      </p:scale>
      <p:origin x="0" y="594"/>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p:scale>
          <a:sx n="75" d="100"/>
          <a:sy n="75" d="100"/>
        </p:scale>
        <p:origin x="3198" y="564"/>
      </p:cViewPr>
      <p:guideLst>
        <p:guide orient="horz" pos="2929"/>
        <p:guide pos="2208"/>
        <p:guide orient="horz" pos="291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481248" y="8882959"/>
            <a:ext cx="460449" cy="276672"/>
          </a:xfrm>
          <a:prstGeom prst="rect">
            <a:avLst/>
          </a:prstGeom>
          <a:noFill/>
          <a:ln w="12700">
            <a:noFill/>
            <a:miter lim="800000"/>
            <a:headEnd/>
            <a:tailEnd/>
          </a:ln>
          <a:effectLst/>
        </p:spPr>
        <p:txBody>
          <a:bodyPr lIns="91806" tIns="45902" rIns="91806" bIns="45902">
            <a:spAutoFit/>
          </a:bodyPr>
          <a:lstStyle/>
          <a:p>
            <a:pPr algn="ctr" defTabSz="917461" eaLnBrk="0" hangingPunct="0">
              <a:spcBef>
                <a:spcPct val="50000"/>
              </a:spcBef>
              <a:defRPr/>
            </a:pPr>
            <a:fld id="{8B18970B-E479-4D8A-81AA-1C5F8236C0FE}" type="slidenum">
              <a:rPr lang="en-US" sz="1200" b="0">
                <a:solidFill>
                  <a:schemeClr val="tx1"/>
                </a:solidFill>
                <a:ea typeface="+mn-ea"/>
              </a:rPr>
              <a:pPr algn="ctr" defTabSz="917461" eaLnBrk="0" hangingPunct="0">
                <a:spcBef>
                  <a:spcPct val="50000"/>
                </a:spcBef>
                <a:defRPr/>
              </a:pPr>
              <a:t>‹#›</a:t>
            </a:fld>
            <a:endParaRPr lang="en-US" sz="1200" b="0">
              <a:solidFill>
                <a:schemeClr val="tx1"/>
              </a:solidFill>
              <a:ea typeface="+mn-ea"/>
            </a:endParaRPr>
          </a:p>
        </p:txBody>
      </p:sp>
    </p:spTree>
    <p:extLst>
      <p:ext uri="{BB962C8B-B14F-4D97-AF65-F5344CB8AC3E}">
        <p14:creationId xmlns:p14="http://schemas.microsoft.com/office/powerpoint/2010/main" val="2983338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5363" y="2404173"/>
            <a:ext cx="5139674" cy="6140468"/>
          </a:xfrm>
          <a:prstGeom prst="rect">
            <a:avLst/>
          </a:prstGeom>
          <a:noFill/>
          <a:ln w="12700">
            <a:noFill/>
            <a:miter lim="800000"/>
            <a:headEnd/>
            <a:tailEnd/>
          </a:ln>
          <a:effectLst/>
        </p:spPr>
        <p:txBody>
          <a:bodyPr vert="horz" wrap="square" lIns="93169" tIns="45767" rIns="93169" bIns="4576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2707" name="Rectangle 3"/>
          <p:cNvSpPr>
            <a:spLocks noGrp="1" noRot="1" noChangeAspect="1" noChangeArrowheads="1" noTextEdit="1"/>
          </p:cNvSpPr>
          <p:nvPr>
            <p:ph type="sldImg" idx="2"/>
          </p:nvPr>
        </p:nvSpPr>
        <p:spPr bwMode="auto">
          <a:xfrm>
            <a:off x="2136775" y="190500"/>
            <a:ext cx="2741613" cy="2055813"/>
          </a:xfrm>
          <a:prstGeom prst="rect">
            <a:avLst/>
          </a:prstGeom>
          <a:noFill/>
          <a:ln w="12700">
            <a:solidFill>
              <a:schemeClr val="tx1"/>
            </a:solidFill>
            <a:miter lim="800000"/>
            <a:headEnd/>
            <a:tailEnd/>
          </a:ln>
        </p:spPr>
      </p:sp>
      <p:sp>
        <p:nvSpPr>
          <p:cNvPr id="2052" name="Text Box 4"/>
          <p:cNvSpPr txBox="1">
            <a:spLocks noChangeArrowheads="1"/>
          </p:cNvSpPr>
          <p:nvPr/>
        </p:nvSpPr>
        <p:spPr bwMode="auto">
          <a:xfrm>
            <a:off x="6481248" y="8882959"/>
            <a:ext cx="460449" cy="276672"/>
          </a:xfrm>
          <a:prstGeom prst="rect">
            <a:avLst/>
          </a:prstGeom>
          <a:noFill/>
          <a:ln w="12700">
            <a:noFill/>
            <a:miter lim="800000"/>
            <a:headEnd/>
            <a:tailEnd/>
          </a:ln>
          <a:effectLst/>
        </p:spPr>
        <p:txBody>
          <a:bodyPr lIns="91806" tIns="45902" rIns="91806" bIns="45902">
            <a:spAutoFit/>
          </a:bodyPr>
          <a:lstStyle/>
          <a:p>
            <a:pPr algn="ctr" defTabSz="917461" eaLnBrk="0" hangingPunct="0">
              <a:spcBef>
                <a:spcPct val="50000"/>
              </a:spcBef>
              <a:defRPr/>
            </a:pPr>
            <a:fld id="{06CF54E3-2E5F-46E2-9A99-9B21DDE955E8}" type="slidenum">
              <a:rPr lang="en-US" sz="1200" b="0">
                <a:solidFill>
                  <a:schemeClr val="tx1"/>
                </a:solidFill>
                <a:ea typeface="+mn-ea"/>
              </a:rPr>
              <a:pPr algn="ctr" defTabSz="917461" eaLnBrk="0" hangingPunct="0">
                <a:spcBef>
                  <a:spcPct val="50000"/>
                </a:spcBef>
                <a:defRPr/>
              </a:pPr>
              <a:t>‹#›</a:t>
            </a:fld>
            <a:endParaRPr lang="en-US" sz="1200" b="0">
              <a:solidFill>
                <a:schemeClr val="tx1"/>
              </a:solidFill>
              <a:ea typeface="+mn-ea"/>
            </a:endParaRPr>
          </a:p>
        </p:txBody>
      </p:sp>
      <p:sp>
        <p:nvSpPr>
          <p:cNvPr id="5" name="TextBox 43"/>
          <p:cNvSpPr txBox="1">
            <a:spLocks noChangeArrowheads="1"/>
          </p:cNvSpPr>
          <p:nvPr/>
        </p:nvSpPr>
        <p:spPr bwMode="auto">
          <a:xfrm>
            <a:off x="151726" y="5055739"/>
            <a:ext cx="6632219" cy="572661"/>
          </a:xfrm>
          <a:prstGeom prst="rect">
            <a:avLst/>
          </a:prstGeom>
          <a:solidFill>
            <a:srgbClr val="FFFF00"/>
          </a:solidFill>
          <a:ln w="9525">
            <a:noFill/>
            <a:miter lim="800000"/>
            <a:headEnd/>
            <a:tailEnd/>
          </a:ln>
        </p:spPr>
        <p:txBody>
          <a:bodyPr wrap="none" lIns="92226" tIns="46113" rIns="92226" bIns="46113">
            <a:spAutoFit/>
          </a:bodyPr>
          <a:lstStyle/>
          <a:p>
            <a:pPr algn="ctr" eaLnBrk="0" hangingPunct="0">
              <a:lnSpc>
                <a:spcPct val="90000"/>
              </a:lnSpc>
              <a:spcBef>
                <a:spcPct val="15000"/>
              </a:spcBef>
              <a:buSzPct val="100000"/>
              <a:defRPr/>
            </a:pPr>
            <a:r>
              <a:rPr lang="en-US" dirty="0">
                <a:solidFill>
                  <a:srgbClr val="C00000"/>
                </a:solidFill>
              </a:rPr>
              <a:t>FY2009 New data coming January 2011</a:t>
            </a:r>
          </a:p>
          <a:p>
            <a:pPr algn="ctr" eaLnBrk="0" hangingPunct="0">
              <a:lnSpc>
                <a:spcPct val="90000"/>
              </a:lnSpc>
              <a:spcBef>
                <a:spcPct val="15000"/>
              </a:spcBef>
              <a:buSzPct val="100000"/>
              <a:defRPr/>
            </a:pPr>
            <a:r>
              <a:rPr lang="en-US" dirty="0">
                <a:solidFill>
                  <a:srgbClr val="C00000"/>
                </a:solidFill>
              </a:rPr>
              <a:t>Source: NAE NAVAIR Current Readiness Performance Agreement</a:t>
            </a:r>
          </a:p>
        </p:txBody>
      </p:sp>
    </p:spTree>
    <p:extLst>
      <p:ext uri="{BB962C8B-B14F-4D97-AF65-F5344CB8AC3E}">
        <p14:creationId xmlns:p14="http://schemas.microsoft.com/office/powerpoint/2010/main" val="1091340331"/>
      </p:ext>
    </p:extLst>
  </p:cSld>
  <p:clrMap bg1="lt1" tx1="dk1" bg2="lt2" tx2="dk2" accent1="accent1" accent2="accent2" accent3="accent3" accent4="accent4" accent5="accent5" accent6="accent6" hlink="hlink" folHlink="folHlink"/>
  <p:notesStyle>
    <a:lvl1pPr marL="225425" indent="-225425" algn="l" rtl="0" eaLnBrk="0" fontAlgn="base" hangingPunct="0">
      <a:spcBef>
        <a:spcPct val="30000"/>
      </a:spcBef>
      <a:spcAft>
        <a:spcPct val="0"/>
      </a:spcAft>
      <a:buChar char="•"/>
      <a:defRPr sz="1400" b="1" kern="1200">
        <a:solidFill>
          <a:schemeClr val="tx1"/>
        </a:solidFill>
        <a:latin typeface="Arial" charset="0"/>
        <a:ea typeface="+mn-ea"/>
        <a:cs typeface="Arial" charset="0"/>
      </a:defRPr>
    </a:lvl1pPr>
    <a:lvl2pPr marL="569913" indent="-169863" algn="l" rtl="0" eaLnBrk="0" fontAlgn="base" hangingPunct="0">
      <a:spcBef>
        <a:spcPct val="30000"/>
      </a:spcBef>
      <a:spcAft>
        <a:spcPct val="0"/>
      </a:spcAft>
      <a:buFont typeface="Arial" charset="0"/>
      <a:buChar char="–"/>
      <a:defRPr sz="1200" b="1" kern="1200">
        <a:solidFill>
          <a:schemeClr val="tx1"/>
        </a:solidFill>
        <a:latin typeface="Arial" charset="0"/>
        <a:ea typeface="+mn-ea"/>
        <a:cs typeface="Arial" charset="0"/>
      </a:defRPr>
    </a:lvl2pPr>
    <a:lvl3pPr marL="914400" indent="-230188" algn="l" rtl="0" eaLnBrk="0" fontAlgn="base" hangingPunct="0">
      <a:spcBef>
        <a:spcPct val="30000"/>
      </a:spcBef>
      <a:spcAft>
        <a:spcPct val="0"/>
      </a:spcAft>
      <a:buChar char="•"/>
      <a:defRPr sz="1200" b="1" kern="1200">
        <a:solidFill>
          <a:schemeClr val="tx1"/>
        </a:solidFill>
        <a:latin typeface="Arial" charset="0"/>
        <a:ea typeface="+mn-ea"/>
        <a:cs typeface="Arial" charset="0"/>
      </a:defRPr>
    </a:lvl3pPr>
    <a:lvl4pPr marL="1258888" indent="-230188" algn="l" rtl="0" eaLnBrk="0" fontAlgn="base" hangingPunct="0">
      <a:spcBef>
        <a:spcPct val="30000"/>
      </a:spcBef>
      <a:spcAft>
        <a:spcPct val="0"/>
      </a:spcAft>
      <a:buFont typeface="Arial" charset="0"/>
      <a:buChar char="–"/>
      <a:defRPr sz="1200" b="1" kern="1200">
        <a:solidFill>
          <a:schemeClr val="tx1"/>
        </a:solidFill>
        <a:latin typeface="Arial" charset="0"/>
        <a:ea typeface="+mn-ea"/>
        <a:cs typeface="Arial" charset="0"/>
      </a:defRPr>
    </a:lvl4pPr>
    <a:lvl5pPr marL="1603375" indent="-230188" algn="l" rtl="0" eaLnBrk="0" fontAlgn="base" hangingPunct="0">
      <a:spcBef>
        <a:spcPct val="30000"/>
      </a:spcBef>
      <a:spcAft>
        <a:spcPct val="0"/>
      </a:spcAft>
      <a:buChar char="•"/>
      <a:defRPr sz="1200" b="1"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70437" y="8773324"/>
            <a:ext cx="3038372" cy="461172"/>
          </a:xfrm>
          <a:prstGeom prst="rect">
            <a:avLst/>
          </a:prstGeom>
        </p:spPr>
        <p:txBody>
          <a:bodyPr lIns="91650" tIns="45825" rIns="91650" bIns="45825"/>
          <a:lstStyle/>
          <a:p>
            <a:fld id="{371F7FB6-FC13-4F93-B29B-B41D96B05C53}" type="slidenum">
              <a:rPr lang="en-US" smtClean="0"/>
              <a:pPr/>
              <a:t>1</a:t>
            </a:fld>
            <a:endParaRPr lang="en-US" dirty="0"/>
          </a:p>
        </p:txBody>
      </p:sp>
    </p:spTree>
    <p:extLst>
      <p:ext uri="{BB962C8B-B14F-4D97-AF65-F5344CB8AC3E}">
        <p14:creationId xmlns:p14="http://schemas.microsoft.com/office/powerpoint/2010/main" val="4139384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70437" y="8773324"/>
            <a:ext cx="3038372" cy="461172"/>
          </a:xfrm>
          <a:prstGeom prst="rect">
            <a:avLst/>
          </a:prstGeom>
        </p:spPr>
        <p:txBody>
          <a:bodyPr lIns="91650" tIns="45825" rIns="91650" bIns="45825"/>
          <a:lstStyle/>
          <a:p>
            <a:fld id="{371F7FB6-FC13-4F93-B29B-B41D96B05C53}" type="slidenum">
              <a:rPr lang="en-US" smtClean="0"/>
              <a:pPr/>
              <a:t>2</a:t>
            </a:fld>
            <a:endParaRPr lang="en-US" dirty="0"/>
          </a:p>
        </p:txBody>
      </p:sp>
    </p:spTree>
    <p:extLst>
      <p:ext uri="{BB962C8B-B14F-4D97-AF65-F5344CB8AC3E}">
        <p14:creationId xmlns:p14="http://schemas.microsoft.com/office/powerpoint/2010/main" val="26906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Brief title</a:t>
            </a:r>
          </a:p>
        </p:txBody>
      </p:sp>
      <p:sp>
        <p:nvSpPr>
          <p:cNvPr id="4" name="Slide Number Placeholder 5"/>
          <p:cNvSpPr>
            <a:spLocks noGrp="1"/>
          </p:cNvSpPr>
          <p:nvPr>
            <p:ph type="sldNum" sz="quarter" idx="11"/>
          </p:nvPr>
        </p:nvSpPr>
        <p:spPr>
          <a:ln/>
        </p:spPr>
        <p:txBody>
          <a:bodyPr/>
          <a:lstStyle>
            <a:lvl1pPr>
              <a:defRPr/>
            </a:lvl1pPr>
          </a:lstStyle>
          <a:p>
            <a:pPr>
              <a:defRPr/>
            </a:pPr>
            <a:fld id="{E1B849A4-CB83-48AF-945C-88EDDF9113A3}" type="slidenum">
              <a:rPr lang="en-US"/>
              <a:pPr>
                <a:defRPr/>
              </a:pPr>
              <a:t>‹#›</a:t>
            </a:fld>
            <a:endParaRPr lang="en-US"/>
          </a:p>
        </p:txBody>
      </p:sp>
      <p:sp>
        <p:nvSpPr>
          <p:cNvPr id="9" name="TextBox 8"/>
          <p:cNvSpPr txBox="1"/>
          <p:nvPr userDrawn="1"/>
        </p:nvSpPr>
        <p:spPr>
          <a:xfrm>
            <a:off x="5517515" y="5679440"/>
            <a:ext cx="1849120" cy="246221"/>
          </a:xfrm>
          <a:prstGeom prst="rect">
            <a:avLst/>
          </a:prstGeom>
          <a:noFill/>
        </p:spPr>
        <p:txBody>
          <a:bodyPr wrap="square" rtlCol="0">
            <a:spAutoFit/>
          </a:bodyPr>
          <a:lstStyle/>
          <a:p>
            <a:r>
              <a:rPr lang="en-US" sz="1000" b="1" i="1" dirty="0">
                <a:solidFill>
                  <a:srgbClr val="1C295B"/>
                </a:solidFill>
                <a:latin typeface="Arial Narrow" pitchFamily="34" charset="0"/>
              </a:rPr>
              <a:t>Presented by:</a:t>
            </a:r>
          </a:p>
        </p:txBody>
      </p:sp>
      <p:sp>
        <p:nvSpPr>
          <p:cNvPr id="10" name="Text Placeholder 10"/>
          <p:cNvSpPr>
            <a:spLocks noGrp="1"/>
          </p:cNvSpPr>
          <p:nvPr>
            <p:ph type="body" sz="quarter" idx="16" hasCustomPrompt="1"/>
          </p:nvPr>
        </p:nvSpPr>
        <p:spPr>
          <a:xfrm>
            <a:off x="5517515" y="5831840"/>
            <a:ext cx="2916237" cy="284479"/>
          </a:xfrm>
          <a:prstGeom prst="rect">
            <a:avLst/>
          </a:prstGeom>
        </p:spPr>
        <p:txBody>
          <a:bodyPr/>
          <a:lstStyle>
            <a:lvl1pPr>
              <a:defRPr sz="1400" b="1">
                <a:latin typeface="Arial Narrow" pitchFamily="34" charset="0"/>
              </a:defRPr>
            </a:lvl1pPr>
          </a:lstStyle>
          <a:p>
            <a:pPr lvl="0"/>
            <a:r>
              <a:rPr lang="en-US" b="1" dirty="0">
                <a:latin typeface="Arial Narrow" pitchFamily="34" charset="0"/>
              </a:rPr>
              <a:t>Name</a:t>
            </a:r>
            <a:endParaRPr lang="en-US" dirty="0"/>
          </a:p>
        </p:txBody>
      </p:sp>
      <p:sp>
        <p:nvSpPr>
          <p:cNvPr id="15" name="Text Placeholder 14"/>
          <p:cNvSpPr>
            <a:spLocks noGrp="1"/>
          </p:cNvSpPr>
          <p:nvPr>
            <p:ph type="body" sz="quarter" idx="18" hasCustomPrompt="1"/>
          </p:nvPr>
        </p:nvSpPr>
        <p:spPr>
          <a:xfrm>
            <a:off x="7439025" y="5380313"/>
            <a:ext cx="1250950" cy="223203"/>
          </a:xfrm>
          <a:prstGeom prst="rect">
            <a:avLst/>
          </a:prstGeom>
        </p:spPr>
        <p:txBody>
          <a:bodyPr/>
          <a:lstStyle>
            <a:lvl1pPr>
              <a:defRPr sz="1100" b="1" i="1" baseline="0">
                <a:latin typeface="+mn-lt"/>
              </a:defRPr>
            </a:lvl1pPr>
          </a:lstStyle>
          <a:p>
            <a:pPr lvl="0"/>
            <a:r>
              <a:rPr lang="en-US" sz="1100" b="1" i="1" dirty="0">
                <a:latin typeface="+mn-lt"/>
              </a:rPr>
              <a:t>Day Month Year</a:t>
            </a:r>
            <a:endParaRPr lang="en-US" dirty="0"/>
          </a:p>
        </p:txBody>
      </p:sp>
      <p:sp>
        <p:nvSpPr>
          <p:cNvPr id="18" name="Text Placeholder 16"/>
          <p:cNvSpPr>
            <a:spLocks noGrp="1"/>
          </p:cNvSpPr>
          <p:nvPr>
            <p:ph type="body" sz="quarter" idx="20" hasCustomPrompt="1"/>
          </p:nvPr>
        </p:nvSpPr>
        <p:spPr>
          <a:xfrm>
            <a:off x="5517515" y="6136640"/>
            <a:ext cx="2946400" cy="233363"/>
          </a:xfrm>
          <a:prstGeom prst="rect">
            <a:avLst/>
          </a:prstGeom>
        </p:spPr>
        <p:txBody>
          <a:bodyPr/>
          <a:lstStyle>
            <a:lvl1pPr>
              <a:defRPr sz="900" b="0">
                <a:latin typeface="+mj-lt"/>
              </a:defRPr>
            </a:lvl1pPr>
          </a:lstStyle>
          <a:p>
            <a:pPr lvl="0"/>
            <a:r>
              <a:rPr lang="en-US" sz="900" b="1" dirty="0">
                <a:latin typeface="+mj-lt"/>
              </a:rPr>
              <a:t>Title</a:t>
            </a:r>
            <a:endParaRPr lang="en-US" dirty="0"/>
          </a:p>
        </p:txBody>
      </p:sp>
      <p:sp>
        <p:nvSpPr>
          <p:cNvPr id="13" name="Line 10"/>
          <p:cNvSpPr>
            <a:spLocks noChangeShapeType="1"/>
          </p:cNvSpPr>
          <p:nvPr userDrawn="1"/>
        </p:nvSpPr>
        <p:spPr bwMode="auto">
          <a:xfrm rot="5400000" flipH="1" flipV="1">
            <a:off x="6985794" y="4170521"/>
            <a:ext cx="0" cy="3017838"/>
          </a:xfrm>
          <a:prstGeom prst="line">
            <a:avLst/>
          </a:prstGeom>
          <a:noFill/>
          <a:ln w="12700">
            <a:solidFill>
              <a:srgbClr val="897F3A"/>
            </a:solidFill>
            <a:round/>
            <a:headEnd type="diamond" w="sm" len="sm"/>
            <a:tailEnd type="diamond" w="sm" len="sm"/>
          </a:ln>
        </p:spPr>
        <p:txBody>
          <a:bodyPr wrap="none" anchor="ctr"/>
          <a:lstStyle/>
          <a:p>
            <a:pPr fontAlgn="auto">
              <a:spcBef>
                <a:spcPts val="0"/>
              </a:spcBef>
              <a:spcAft>
                <a:spcPts val="0"/>
              </a:spcAft>
              <a:defRPr/>
            </a:pPr>
            <a:endParaRPr lang="en-US" sz="1800" b="0" kern="0">
              <a:solidFill>
                <a:sysClr val="windowText" lastClr="000000"/>
              </a:solidFill>
            </a:endParaRPr>
          </a:p>
        </p:txBody>
      </p:sp>
      <p:sp>
        <p:nvSpPr>
          <p:cNvPr id="14" name="Line 9"/>
          <p:cNvSpPr>
            <a:spLocks noChangeShapeType="1"/>
          </p:cNvSpPr>
          <p:nvPr userDrawn="1"/>
        </p:nvSpPr>
        <p:spPr bwMode="auto">
          <a:xfrm rot="5400000" flipH="1" flipV="1">
            <a:off x="6985794" y="4915694"/>
            <a:ext cx="0" cy="3017838"/>
          </a:xfrm>
          <a:prstGeom prst="line">
            <a:avLst/>
          </a:prstGeom>
          <a:noFill/>
          <a:ln w="12700">
            <a:solidFill>
              <a:srgbClr val="897F3A"/>
            </a:solidFill>
            <a:round/>
            <a:headEnd type="diamond" w="sm" len="sm"/>
            <a:tailEnd type="diamond" w="sm" len="sm"/>
          </a:ln>
        </p:spPr>
        <p:txBody>
          <a:bodyPr wrap="none" anchor="ctr"/>
          <a:lstStyle/>
          <a:p>
            <a:pPr fontAlgn="auto">
              <a:spcBef>
                <a:spcPts val="0"/>
              </a:spcBef>
              <a:spcAft>
                <a:spcPts val="0"/>
              </a:spcAft>
              <a:defRPr/>
            </a:pPr>
            <a:endParaRPr lang="en-US" sz="1800" b="0" kern="0">
              <a:solidFill>
                <a:sysClr val="windowText" lastClr="000000"/>
              </a:solidFill>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3495675" y="6624320"/>
            <a:ext cx="2133600" cy="233680"/>
          </a:xfrm>
          <a:prstGeom prst="rect">
            <a:avLst/>
          </a:prstGeom>
        </p:spPr>
        <p:txBody>
          <a:bodyPr/>
          <a:lstStyle/>
          <a:p>
            <a:fld id="{FC2E114B-E2B2-4115-9F42-B354EA0B16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883920"/>
            <a:ext cx="4038600" cy="5242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883920"/>
            <a:ext cx="4038600" cy="5242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3495675" y="6624320"/>
            <a:ext cx="2133600" cy="233680"/>
          </a:xfrm>
          <a:prstGeom prst="rect">
            <a:avLst/>
          </a:prstGeom>
        </p:spPr>
        <p:txBody>
          <a:bodyPr/>
          <a:lstStyle/>
          <a:p>
            <a:fld id="{FC2E114B-E2B2-4115-9F42-B354EA0B169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80359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463040"/>
            <a:ext cx="4040188" cy="46631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80359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1463040"/>
            <a:ext cx="4041775" cy="46631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a:xfrm>
            <a:off x="3495675" y="6624320"/>
            <a:ext cx="2133600" cy="233680"/>
          </a:xfrm>
          <a:prstGeom prst="rect">
            <a:avLst/>
          </a:prstGeom>
        </p:spPr>
        <p:txBody>
          <a:bodyPr/>
          <a:lstStyle/>
          <a:p>
            <a:fld id="{FC2E114B-E2B2-4115-9F42-B354EA0B169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3495675" y="6624320"/>
            <a:ext cx="2133600" cy="233680"/>
          </a:xfrm>
          <a:prstGeom prst="rect">
            <a:avLst/>
          </a:prstGeom>
        </p:spPr>
        <p:txBody>
          <a:bodyPr/>
          <a:lstStyle/>
          <a:p>
            <a:fld id="{FC2E114B-E2B2-4115-9F42-B354EA0B169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495675" y="6624320"/>
            <a:ext cx="2133600" cy="233680"/>
          </a:xfrm>
          <a:prstGeom prst="rect">
            <a:avLst/>
          </a:prstGeom>
        </p:spPr>
        <p:txBody>
          <a:bodyPr/>
          <a:lstStyle/>
          <a:p>
            <a:fld id="{FC2E114B-E2B2-4115-9F42-B354EA0B169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3495675" y="6624320"/>
            <a:ext cx="2133600" cy="233680"/>
          </a:xfrm>
          <a:prstGeom prst="rect">
            <a:avLst/>
          </a:prstGeom>
        </p:spPr>
        <p:txBody>
          <a:bodyPr/>
          <a:lstStyle/>
          <a:p>
            <a:fld id="{FC2E114B-E2B2-4115-9F42-B354EA0B169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3495675" y="6624320"/>
            <a:ext cx="2133600" cy="233680"/>
          </a:xfrm>
          <a:prstGeom prst="rect">
            <a:avLst/>
          </a:prstGeom>
        </p:spPr>
        <p:txBody>
          <a:bodyPr/>
          <a:lstStyle/>
          <a:p>
            <a:fld id="{FC2E114B-E2B2-4115-9F42-B354EA0B169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FC2E114B-E2B2-4115-9F42-B354EA0B169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883920"/>
            <a:ext cx="4038600" cy="5242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883920"/>
            <a:ext cx="4038600" cy="5242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FC2E114B-E2B2-4115-9F42-B354EA0B169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80359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463040"/>
            <a:ext cx="4040188" cy="46631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80359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1463040"/>
            <a:ext cx="4041775" cy="46631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FC2E114B-E2B2-4115-9F42-B354EA0B16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1"/>
          </p:nvPr>
        </p:nvSpPr>
        <p:spPr>
          <a:ln/>
        </p:spPr>
        <p:txBody>
          <a:bodyPr/>
          <a:lstStyle>
            <a:lvl1pPr>
              <a:defRPr/>
            </a:lvl1pPr>
          </a:lstStyle>
          <a:p>
            <a:pPr>
              <a:defRPr/>
            </a:pPr>
            <a:fld id="{17ED104A-6542-48F3-AE7F-8CC2CBFDD926}"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FC2E114B-E2B2-4115-9F42-B354EA0B1697}"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2E114B-E2B2-4115-9F42-B354EA0B169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FC2E114B-E2B2-4115-9F42-B354EA0B1697}"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FC2E114B-E2B2-4115-9F42-B354EA0B1697}"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E4044A7-9D72-4756-BB37-ADB10B868EBE}" type="slidenum">
              <a:rPr lang="en-US" smtClean="0"/>
              <a:pPr/>
              <a:t>‹#›</a:t>
            </a:fld>
            <a:endParaRPr lang="en-US"/>
          </a:p>
        </p:txBody>
      </p:sp>
      <p:sp>
        <p:nvSpPr>
          <p:cNvPr id="5" name="Title 1"/>
          <p:cNvSpPr>
            <a:spLocks noGrp="1"/>
          </p:cNvSpPr>
          <p:nvPr>
            <p:ph type="title" hasCustomPrompt="1"/>
          </p:nvPr>
        </p:nvSpPr>
        <p:spPr>
          <a:xfrm>
            <a:off x="2110153" y="2450828"/>
            <a:ext cx="7033845" cy="814886"/>
          </a:xfrm>
          <a:prstGeom prst="rect">
            <a:avLst/>
          </a:prstGeom>
        </p:spPr>
        <p:txBody>
          <a:bodyPr anchor="ctr"/>
          <a:lstStyle>
            <a:lvl1pPr>
              <a:defRPr sz="2800" b="1">
                <a:solidFill>
                  <a:schemeClr val="bg1"/>
                </a:solidFill>
                <a:latin typeface="Arial" pitchFamily="34" charset="0"/>
                <a:cs typeface="Arial" pitchFamily="34" charset="0"/>
              </a:defRPr>
            </a:lvl1pPr>
          </a:lstStyle>
          <a:p>
            <a:r>
              <a:rPr lang="en-US" dirty="0"/>
              <a:t>Transition title slide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036320"/>
            <a:ext cx="8229600" cy="50898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31DD5F9-5096-4F70-81A1-62488CA6B35E}"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6"/>
          <p:cNvSpPr>
            <a:spLocks noGrp="1"/>
          </p:cNvSpPr>
          <p:nvPr>
            <p:ph type="sldNum" sz="quarter" idx="12"/>
          </p:nvPr>
        </p:nvSpPr>
        <p:spPr/>
        <p:txBody>
          <a:bodyPr/>
          <a:lstStyle/>
          <a:p>
            <a:fld id="{531DD5F9-5096-4F70-81A1-62488CA6B35E}" type="slidenum">
              <a:rPr lang="en-US" smtClean="0"/>
              <a:pPr/>
              <a:t>‹#›</a:t>
            </a:fld>
            <a:endParaRPr lang="en-US"/>
          </a:p>
        </p:txBody>
      </p:sp>
      <p:sp>
        <p:nvSpPr>
          <p:cNvPr id="10" name="Rounded Rectangle 9"/>
          <p:cNvSpPr/>
          <p:nvPr userDrawn="1"/>
        </p:nvSpPr>
        <p:spPr>
          <a:xfrm>
            <a:off x="168536" y="1131344"/>
            <a:ext cx="4340711" cy="2554941"/>
          </a:xfrm>
          <a:prstGeom prst="roundRect">
            <a:avLst>
              <a:gd name="adj" fmla="val 52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p:cNvSpPr>
            <a:spLocks noGrp="1"/>
          </p:cNvSpPr>
          <p:nvPr>
            <p:ph sz="half" idx="13"/>
          </p:nvPr>
        </p:nvSpPr>
        <p:spPr>
          <a:xfrm>
            <a:off x="184673" y="1255061"/>
            <a:ext cx="4307541" cy="2393577"/>
          </a:xfrm>
        </p:spPr>
        <p:txBody>
          <a:bodyPr/>
          <a:lstStyle>
            <a:lvl1pPr>
              <a:defRPr sz="1200" b="1"/>
            </a:lvl1pPr>
            <a:lvl2pPr>
              <a:defRPr sz="1100"/>
            </a:lvl2pPr>
            <a:lvl3pPr>
              <a:defRPr sz="1050"/>
            </a:lvl3pPr>
            <a:lvl4pPr>
              <a:defRPr sz="1000"/>
            </a:lvl4pPr>
            <a:lvl5pP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ounded Rectangle 5"/>
          <p:cNvSpPr/>
          <p:nvPr userDrawn="1"/>
        </p:nvSpPr>
        <p:spPr>
          <a:xfrm>
            <a:off x="107576" y="1016598"/>
            <a:ext cx="2985248" cy="2259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p:cNvSpPr>
            <a:spLocks noGrp="1"/>
          </p:cNvSpPr>
          <p:nvPr>
            <p:ph type="body" sz="quarter" idx="14"/>
          </p:nvPr>
        </p:nvSpPr>
        <p:spPr>
          <a:xfrm>
            <a:off x="96819" y="994315"/>
            <a:ext cx="2996005" cy="275088"/>
          </a:xfrm>
        </p:spPr>
        <p:txBody>
          <a:bodyPr/>
          <a:lstStyle>
            <a:lvl1pPr marL="0" indent="0" algn="l">
              <a:buNone/>
              <a:defRPr sz="1200" b="1">
                <a:solidFill>
                  <a:schemeClr val="bg1"/>
                </a:solidFill>
              </a:defRPr>
            </a:lvl1pPr>
          </a:lstStyle>
          <a:p>
            <a:pPr lvl="0"/>
            <a:r>
              <a:rPr lang="en-US" dirty="0"/>
              <a:t>Click to edit</a:t>
            </a:r>
          </a:p>
        </p:txBody>
      </p:sp>
      <p:sp>
        <p:nvSpPr>
          <p:cNvPr id="14" name="Rounded Rectangle 13"/>
          <p:cNvSpPr/>
          <p:nvPr userDrawn="1"/>
        </p:nvSpPr>
        <p:spPr>
          <a:xfrm>
            <a:off x="164945" y="3935504"/>
            <a:ext cx="4340711" cy="2554941"/>
          </a:xfrm>
          <a:prstGeom prst="roundRect">
            <a:avLst>
              <a:gd name="adj" fmla="val 52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p:cNvSpPr>
            <a:spLocks noGrp="1"/>
          </p:cNvSpPr>
          <p:nvPr>
            <p:ph sz="half" idx="15"/>
          </p:nvPr>
        </p:nvSpPr>
        <p:spPr>
          <a:xfrm>
            <a:off x="181082" y="4059221"/>
            <a:ext cx="4307541" cy="2393577"/>
          </a:xfrm>
        </p:spPr>
        <p:txBody>
          <a:bodyPr/>
          <a:lstStyle>
            <a:lvl1pPr>
              <a:defRPr sz="1200" b="1"/>
            </a:lvl1pPr>
            <a:lvl2pPr>
              <a:defRPr sz="1100"/>
            </a:lvl2pPr>
            <a:lvl3pPr>
              <a:defRPr sz="1050"/>
            </a:lvl3pPr>
            <a:lvl4pPr>
              <a:defRPr sz="1000"/>
            </a:lvl4pPr>
            <a:lvl5pP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ounded Rectangle 15"/>
          <p:cNvSpPr/>
          <p:nvPr userDrawn="1"/>
        </p:nvSpPr>
        <p:spPr>
          <a:xfrm>
            <a:off x="103985" y="3820758"/>
            <a:ext cx="2985248" cy="2259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12"/>
          <p:cNvSpPr>
            <a:spLocks noGrp="1"/>
          </p:cNvSpPr>
          <p:nvPr>
            <p:ph type="body" sz="quarter" idx="16"/>
          </p:nvPr>
        </p:nvSpPr>
        <p:spPr>
          <a:xfrm>
            <a:off x="93228" y="3798475"/>
            <a:ext cx="2996005" cy="275088"/>
          </a:xfrm>
        </p:spPr>
        <p:txBody>
          <a:bodyPr/>
          <a:lstStyle>
            <a:lvl1pPr marL="0" indent="0" algn="l">
              <a:buNone/>
              <a:defRPr sz="1200" b="1">
                <a:solidFill>
                  <a:schemeClr val="bg1"/>
                </a:solidFill>
              </a:defRPr>
            </a:lvl1pPr>
          </a:lstStyle>
          <a:p>
            <a:pPr lvl="0"/>
            <a:r>
              <a:rPr lang="en-US" dirty="0"/>
              <a:t>Click to edit</a:t>
            </a:r>
          </a:p>
        </p:txBody>
      </p:sp>
      <p:sp>
        <p:nvSpPr>
          <p:cNvPr id="18" name="Rounded Rectangle 17"/>
          <p:cNvSpPr/>
          <p:nvPr userDrawn="1"/>
        </p:nvSpPr>
        <p:spPr>
          <a:xfrm>
            <a:off x="4656294" y="1127753"/>
            <a:ext cx="4340711" cy="2554941"/>
          </a:xfrm>
          <a:prstGeom prst="roundRect">
            <a:avLst>
              <a:gd name="adj" fmla="val 52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2"/>
          <p:cNvSpPr>
            <a:spLocks noGrp="1"/>
          </p:cNvSpPr>
          <p:nvPr>
            <p:ph sz="half" idx="17"/>
          </p:nvPr>
        </p:nvSpPr>
        <p:spPr>
          <a:xfrm>
            <a:off x="4672431" y="1251470"/>
            <a:ext cx="4307541" cy="2393577"/>
          </a:xfrm>
        </p:spPr>
        <p:txBody>
          <a:bodyPr/>
          <a:lstStyle>
            <a:lvl1pPr>
              <a:defRPr sz="1200" b="1"/>
            </a:lvl1pPr>
            <a:lvl2pPr>
              <a:defRPr sz="1100"/>
            </a:lvl2pPr>
            <a:lvl3pPr>
              <a:defRPr sz="1050"/>
            </a:lvl3pPr>
            <a:lvl4pPr>
              <a:defRPr sz="1000"/>
            </a:lvl4pPr>
            <a:lvl5pP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Rounded Rectangle 19"/>
          <p:cNvSpPr/>
          <p:nvPr userDrawn="1"/>
        </p:nvSpPr>
        <p:spPr>
          <a:xfrm>
            <a:off x="4595334" y="1013007"/>
            <a:ext cx="2985248" cy="2259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12"/>
          <p:cNvSpPr>
            <a:spLocks noGrp="1"/>
          </p:cNvSpPr>
          <p:nvPr>
            <p:ph type="body" sz="quarter" idx="18"/>
          </p:nvPr>
        </p:nvSpPr>
        <p:spPr>
          <a:xfrm>
            <a:off x="4584577" y="990724"/>
            <a:ext cx="2996005" cy="275088"/>
          </a:xfrm>
        </p:spPr>
        <p:txBody>
          <a:bodyPr/>
          <a:lstStyle>
            <a:lvl1pPr marL="0" indent="0" algn="l">
              <a:buNone/>
              <a:defRPr sz="1200" b="1">
                <a:solidFill>
                  <a:schemeClr val="bg1"/>
                </a:solidFill>
              </a:defRPr>
            </a:lvl1pPr>
          </a:lstStyle>
          <a:p>
            <a:pPr lvl="0"/>
            <a:r>
              <a:rPr lang="en-US" dirty="0"/>
              <a:t>Click to edit</a:t>
            </a:r>
          </a:p>
        </p:txBody>
      </p:sp>
      <p:sp>
        <p:nvSpPr>
          <p:cNvPr id="22" name="Rounded Rectangle 21"/>
          <p:cNvSpPr/>
          <p:nvPr userDrawn="1"/>
        </p:nvSpPr>
        <p:spPr>
          <a:xfrm>
            <a:off x="4652703" y="3931913"/>
            <a:ext cx="4340711" cy="2554941"/>
          </a:xfrm>
          <a:prstGeom prst="roundRect">
            <a:avLst>
              <a:gd name="adj" fmla="val 52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
          <p:cNvSpPr>
            <a:spLocks noGrp="1"/>
          </p:cNvSpPr>
          <p:nvPr>
            <p:ph sz="half" idx="19"/>
          </p:nvPr>
        </p:nvSpPr>
        <p:spPr>
          <a:xfrm>
            <a:off x="4668840" y="4055630"/>
            <a:ext cx="4307541" cy="2393577"/>
          </a:xfrm>
        </p:spPr>
        <p:txBody>
          <a:bodyPr/>
          <a:lstStyle>
            <a:lvl1pPr>
              <a:defRPr sz="1200" b="1"/>
            </a:lvl1pPr>
            <a:lvl2pPr>
              <a:defRPr sz="1100"/>
            </a:lvl2pPr>
            <a:lvl3pPr>
              <a:defRPr sz="1050"/>
            </a:lvl3pPr>
            <a:lvl4pPr>
              <a:defRPr sz="1000"/>
            </a:lvl4pPr>
            <a:lvl5pP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Rounded Rectangle 23"/>
          <p:cNvSpPr/>
          <p:nvPr userDrawn="1"/>
        </p:nvSpPr>
        <p:spPr>
          <a:xfrm>
            <a:off x="4591743" y="3817167"/>
            <a:ext cx="2985248" cy="2259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Placeholder 12"/>
          <p:cNvSpPr>
            <a:spLocks noGrp="1"/>
          </p:cNvSpPr>
          <p:nvPr>
            <p:ph type="body" sz="quarter" idx="20"/>
          </p:nvPr>
        </p:nvSpPr>
        <p:spPr>
          <a:xfrm>
            <a:off x="4580986" y="3794884"/>
            <a:ext cx="2996005" cy="275088"/>
          </a:xfrm>
        </p:spPr>
        <p:txBody>
          <a:bodyPr/>
          <a:lstStyle>
            <a:lvl1pPr marL="0" indent="0" algn="l">
              <a:buNone/>
              <a:defRPr sz="1200" b="1">
                <a:solidFill>
                  <a:schemeClr val="bg1"/>
                </a:solidFill>
              </a:defRPr>
            </a:lvl1pPr>
          </a:lstStyle>
          <a:p>
            <a:pPr lvl="0"/>
            <a:r>
              <a:rPr lang="en-US" dirty="0"/>
              <a:t>Click to edit</a:t>
            </a:r>
          </a:p>
        </p:txBody>
      </p:sp>
    </p:spTree>
    <p:extLst>
      <p:ext uri="{BB962C8B-B14F-4D97-AF65-F5344CB8AC3E}">
        <p14:creationId xmlns:p14="http://schemas.microsoft.com/office/powerpoint/2010/main" val="1393668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75360"/>
            <a:ext cx="4038600" cy="5150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75360"/>
            <a:ext cx="4038600" cy="5150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531DD5F9-5096-4F70-81A1-62488CA6B35E}"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03727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86560"/>
            <a:ext cx="4040188" cy="44396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03727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86560"/>
            <a:ext cx="4041775" cy="44396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531DD5F9-5096-4F70-81A1-62488CA6B35E}"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531DD5F9-5096-4F70-81A1-62488CA6B3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63C9015A-5D7F-4C92-9DA3-3DBCECB04684}" type="datetimeFigureOut">
              <a:rPr lang="en-US" smtClean="0"/>
              <a:t>1/17/2018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0803049-9987-4F46-AE19-7DCE8F9F2813}" type="slidenum">
              <a:rPr lang="en-US" smtClean="0"/>
              <a:t>‹#›</a:t>
            </a:fld>
            <a:endParaRPr lang="en-US"/>
          </a:p>
        </p:txBody>
      </p:sp>
    </p:spTree>
    <p:extLst>
      <p:ext uri="{BB962C8B-B14F-4D97-AF65-F5344CB8AC3E}">
        <p14:creationId xmlns:p14="http://schemas.microsoft.com/office/powerpoint/2010/main" val="18147848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1DD5F9-5096-4F70-81A1-62488CA6B35E}"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04887"/>
            <a:ext cx="3008313" cy="1162050"/>
          </a:xfrm>
        </p:spPr>
        <p:txBody>
          <a:bodyPr anchor="b"/>
          <a:lstStyle>
            <a:lvl1pPr algn="l">
              <a:defRPr sz="2000" b="1">
                <a:solidFill>
                  <a:srgbClr val="1C295B"/>
                </a:solidFill>
                <a:effectLst/>
              </a:defRPr>
            </a:lvl1pPr>
          </a:lstStyle>
          <a:p>
            <a:r>
              <a:rPr lang="en-US" dirty="0"/>
              <a:t>Click to edit Master title style</a:t>
            </a:r>
          </a:p>
        </p:txBody>
      </p:sp>
      <p:sp>
        <p:nvSpPr>
          <p:cNvPr id="3" name="Content Placeholder 2"/>
          <p:cNvSpPr>
            <a:spLocks noGrp="1"/>
          </p:cNvSpPr>
          <p:nvPr>
            <p:ph idx="1"/>
          </p:nvPr>
        </p:nvSpPr>
        <p:spPr>
          <a:xfrm>
            <a:off x="3575050" y="1004887"/>
            <a:ext cx="5111750" cy="547719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166938"/>
            <a:ext cx="3008313" cy="43897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531DD5F9-5096-4F70-81A1-62488CA6B35E}"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843279"/>
            <a:ext cx="5486400" cy="388429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531DD5F9-5096-4F70-81A1-62488CA6B3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3C9015A-5D7F-4C92-9DA3-3DBCECB04684}" type="datetimeFigureOut">
              <a:rPr lang="en-US" smtClean="0"/>
              <a:t>1/17/2018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0803049-9987-4F46-AE19-7DCE8F9F2813}" type="slidenum">
              <a:rPr lang="en-US" smtClean="0"/>
              <a:t>‹#›</a:t>
            </a:fld>
            <a:endParaRPr lang="en-US"/>
          </a:p>
        </p:txBody>
      </p:sp>
    </p:spTree>
    <p:extLst>
      <p:ext uri="{BB962C8B-B14F-4D97-AF65-F5344CB8AC3E}">
        <p14:creationId xmlns:p14="http://schemas.microsoft.com/office/powerpoint/2010/main" val="408209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FC2E114B-E2B2-4115-9F42-B354EA0B16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883920"/>
            <a:ext cx="4038600" cy="524224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883920"/>
            <a:ext cx="4038600" cy="524224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FC2E114B-E2B2-4115-9F42-B354EA0B16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2E114B-E2B2-4115-9F42-B354EA0B16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FC2E114B-E2B2-4115-9F42-B354EA0B16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FC2E114B-E2B2-4115-9F42-B354EA0B16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jp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2.jpg"/><Relationship Id="rId4" Type="http://schemas.openxmlformats.org/officeDocument/2006/relationships/slideLayout" Target="../slideLayouts/slideLayout13.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24.xml"/><Relationship Id="rId5" Type="http://schemas.openxmlformats.org/officeDocument/2006/relationships/image" Target="../media/image2.jpg"/><Relationship Id="rId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image" Target="../media/image2.jpg"/><Relationship Id="rId5" Type="http://schemas.openxmlformats.org/officeDocument/2006/relationships/slideLayout" Target="../slideLayouts/slideLayout29.xml"/><Relationship Id="rId10" Type="http://schemas.openxmlformats.org/officeDocument/2006/relationships/image" Target="../media/image1.png"/><Relationship Id="rId4" Type="http://schemas.openxmlformats.org/officeDocument/2006/relationships/slideLayout" Target="../slideLayouts/slideLayout28.xml"/><Relationship Id="rId9"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9CA9C8">
                <a:alpha val="64998"/>
              </a:srgbClr>
            </a:gs>
            <a:gs pos="51000">
              <a:schemeClr val="bg1">
                <a:alpha val="0"/>
              </a:schemeClr>
            </a:gs>
          </a:gsLst>
          <a:lin ang="17400000" scaled="0"/>
          <a:tileRect/>
        </a:gradFill>
        <a:effectLst/>
      </p:bgPr>
    </p:bg>
    <p:spTree>
      <p:nvGrpSpPr>
        <p:cNvPr id="1" name=""/>
        <p:cNvGrpSpPr/>
        <p:nvPr/>
      </p:nvGrpSpPr>
      <p:grpSpPr>
        <a:xfrm>
          <a:off x="0" y="0"/>
          <a:ext cx="0" cy="0"/>
          <a:chOff x="0" y="0"/>
          <a:chExt cx="0" cy="0"/>
        </a:xfrm>
      </p:grpSpPr>
      <p:sp>
        <p:nvSpPr>
          <p:cNvPr id="16" name="Rectangle 15"/>
          <p:cNvSpPr/>
          <p:nvPr userDrawn="1"/>
        </p:nvSpPr>
        <p:spPr bwMode="auto">
          <a:xfrm>
            <a:off x="0" y="3540125"/>
            <a:ext cx="9144000" cy="769937"/>
          </a:xfrm>
          <a:prstGeom prst="rect">
            <a:avLst/>
          </a:prstGeom>
          <a:solidFill>
            <a:srgbClr val="3333CC"/>
          </a:solidFill>
          <a:ln w="12700" cap="flat" cmpd="sng" algn="ctr">
            <a:noFill/>
            <a:prstDash val="solid"/>
            <a:round/>
            <a:headEnd type="none" w="med" len="med"/>
            <a:tailEnd type="none" w="med" len="med"/>
          </a:ln>
          <a:effectLst>
            <a:outerShdw dist="17961" dir="2700000" algn="ctr" rotWithShape="0">
              <a:schemeClr val="bg1"/>
            </a:outerShdw>
          </a:effectLst>
        </p:spPr>
        <p:txBody>
          <a:bodyPr vert="horz" wrap="square" lIns="90487" tIns="91440" rIns="90487" bIns="91440" numCol="1" rtlCol="0" anchor="t" anchorCtr="0" compatLnSpc="1">
            <a:prstTxWarp prst="textNoShape">
              <a:avLst/>
            </a:prstTxWarp>
            <a:spAutoFit/>
          </a:bodyPr>
          <a:lstStyle/>
          <a:p>
            <a:pPr marL="223838" marR="0" indent="-223838" algn="ctr" defTabSz="895350" rtl="0" eaLnBrk="0" fontAlgn="base" latinLnBrk="0" hangingPunct="0">
              <a:lnSpc>
                <a:spcPct val="90000"/>
              </a:lnSpc>
              <a:spcBef>
                <a:spcPct val="15000"/>
              </a:spcBef>
              <a:spcAft>
                <a:spcPct val="0"/>
              </a:spcAft>
              <a:buClrTx/>
              <a:buSzPct val="100000"/>
              <a:buFontTx/>
              <a:buNone/>
              <a:tabLst/>
            </a:pPr>
            <a:endParaRPr kumimoji="0" lang="en-US" sz="1600" b="1" i="0" u="none" strike="noStrike" cap="none" normalizeH="0" baseline="0">
              <a:ln>
                <a:noFill/>
              </a:ln>
              <a:solidFill>
                <a:schemeClr val="bg1"/>
              </a:solidFill>
              <a:effectLst/>
              <a:latin typeface="Arial" charset="0"/>
            </a:endParaRPr>
          </a:p>
        </p:txBody>
      </p:sp>
      <p:pic>
        <p:nvPicPr>
          <p:cNvPr id="1028" name="Picture 11" descr="Rope_from_illthin.png"/>
          <p:cNvPicPr>
            <a:picLocks noChangeAspect="1"/>
          </p:cNvPicPr>
          <p:nvPr/>
        </p:nvPicPr>
        <p:blipFill>
          <a:blip r:embed="rId6" cstate="print"/>
          <a:srcRect/>
          <a:stretch>
            <a:fillRect/>
          </a:stretch>
        </p:blipFill>
        <p:spPr bwMode="auto">
          <a:xfrm>
            <a:off x="0" y="3470275"/>
            <a:ext cx="9144000" cy="142875"/>
          </a:xfrm>
          <a:prstGeom prst="rect">
            <a:avLst/>
          </a:prstGeom>
          <a:noFill/>
          <a:ln w="9525">
            <a:noFill/>
            <a:miter lim="800000"/>
            <a:headEnd/>
            <a:tailEnd/>
          </a:ln>
        </p:spPr>
      </p:pic>
      <p:pic>
        <p:nvPicPr>
          <p:cNvPr id="1029" name="Picture 12" descr="Rope_from_illthin.png"/>
          <p:cNvPicPr>
            <a:picLocks noChangeAspect="1"/>
          </p:cNvPicPr>
          <p:nvPr/>
        </p:nvPicPr>
        <p:blipFill>
          <a:blip r:embed="rId6" cstate="print"/>
          <a:srcRect/>
          <a:stretch>
            <a:fillRect/>
          </a:stretch>
        </p:blipFill>
        <p:spPr bwMode="auto">
          <a:xfrm>
            <a:off x="0" y="4238625"/>
            <a:ext cx="9144000" cy="142875"/>
          </a:xfrm>
          <a:prstGeom prst="rect">
            <a:avLst/>
          </a:prstGeom>
          <a:noFill/>
          <a:ln w="9525">
            <a:noFill/>
            <a:miter lim="800000"/>
            <a:headEnd/>
            <a:tailEnd/>
          </a:ln>
        </p:spPr>
      </p:pic>
      <p:sp>
        <p:nvSpPr>
          <p:cNvPr id="14" name="Slide Number Placeholder 5"/>
          <p:cNvSpPr>
            <a:spLocks noGrp="1"/>
          </p:cNvSpPr>
          <p:nvPr>
            <p:ph type="sldNum" sz="quarter" idx="4"/>
          </p:nvPr>
        </p:nvSpPr>
        <p:spPr bwMode="auto">
          <a:xfrm>
            <a:off x="3508375" y="6594475"/>
            <a:ext cx="2133600" cy="2635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90000"/>
              </a:lnSpc>
              <a:spcBef>
                <a:spcPct val="15000"/>
              </a:spcBef>
              <a:buSzPct val="100000"/>
              <a:defRPr sz="1400">
                <a:solidFill>
                  <a:srgbClr val="CCD2E2"/>
                </a:solidFill>
                <a:latin typeface="Arial" charset="0"/>
                <a:ea typeface="+mn-ea"/>
              </a:defRPr>
            </a:lvl1pPr>
          </a:lstStyle>
          <a:p>
            <a:pPr>
              <a:defRPr/>
            </a:pPr>
            <a:fld id="{A4D5BE8C-2657-4567-B17B-739472F0EE4D}" type="slidenum">
              <a:rPr lang="en-US"/>
              <a:pPr>
                <a:defRPr/>
              </a:pPr>
              <a:t>‹#›</a:t>
            </a:fld>
            <a:endParaRPr lang="en-US"/>
          </a:p>
        </p:txBody>
      </p:sp>
      <p:sp>
        <p:nvSpPr>
          <p:cNvPr id="545799" name="Rectangle 7"/>
          <p:cNvSpPr>
            <a:spLocks noGrp="1" noChangeArrowheads="1"/>
          </p:cNvSpPr>
          <p:nvPr>
            <p:ph type="title"/>
          </p:nvPr>
        </p:nvSpPr>
        <p:spPr bwMode="auto">
          <a:xfrm>
            <a:off x="460375" y="3540125"/>
            <a:ext cx="8229600" cy="798513"/>
          </a:xfrm>
          <a:prstGeom prst="rect">
            <a:avLst/>
          </a:prstGeom>
          <a:noFill/>
          <a:ln w="9525">
            <a:noFill/>
            <a:miter lim="800000"/>
            <a:headEnd/>
            <a:tailEnd/>
          </a:ln>
          <a:effectLst>
            <a:outerShdw dist="35921" dir="2700000" algn="ctr" rotWithShape="0">
              <a:srgbClr val="1C2240"/>
            </a:outerShdw>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16079" y="245696"/>
            <a:ext cx="2911841" cy="2911841"/>
          </a:xfrm>
          <a:prstGeom prst="rect">
            <a:avLst/>
          </a:prstGeom>
        </p:spPr>
      </p:pic>
      <p:sp>
        <p:nvSpPr>
          <p:cNvPr id="6" name="Rectangle 5"/>
          <p:cNvSpPr/>
          <p:nvPr userDrawn="1"/>
        </p:nvSpPr>
        <p:spPr bwMode="auto">
          <a:xfrm>
            <a:off x="0" y="4736123"/>
            <a:ext cx="9144000" cy="575041"/>
          </a:xfrm>
          <a:prstGeom prst="rect">
            <a:avLst/>
          </a:prstGeom>
          <a:noFill/>
          <a:ln w="12700" cap="flat" cmpd="sng" algn="ctr">
            <a:noFill/>
            <a:prstDash val="solid"/>
            <a:round/>
            <a:headEnd type="none" w="med" len="med"/>
            <a:tailEnd type="none" w="med" len="med"/>
          </a:ln>
          <a:effectLst>
            <a:outerShdw dist="17961" dir="2700000" algn="ctr" rotWithShape="0">
              <a:schemeClr val="bg1"/>
            </a:outerShdw>
          </a:effectLst>
        </p:spPr>
        <p:txBody>
          <a:bodyPr vert="horz" wrap="square" lIns="90487" tIns="91440" rIns="90487" bIns="91440" numCol="1" rtlCol="0" anchor="t" anchorCtr="0" compatLnSpc="1">
            <a:prstTxWarp prst="textNoShape">
              <a:avLst/>
            </a:prstTxWarp>
            <a:spAutoFit/>
          </a:bodyPr>
          <a:lstStyle/>
          <a:p>
            <a:pPr marL="223838" marR="0" indent="-223838" algn="ctr" defTabSz="895350" rtl="0" eaLnBrk="0" fontAlgn="base" latinLnBrk="0" hangingPunct="0">
              <a:lnSpc>
                <a:spcPct val="90000"/>
              </a:lnSpc>
              <a:spcBef>
                <a:spcPct val="15000"/>
              </a:spcBef>
              <a:spcAft>
                <a:spcPct val="0"/>
              </a:spcAft>
              <a:buClrTx/>
              <a:buSzPct val="100000"/>
              <a:buFontTx/>
              <a:buNone/>
              <a:tabLst/>
            </a:pPr>
            <a:endParaRPr kumimoji="0" lang="en-US" sz="1600" b="1" i="0" u="none" strike="noStrike" cap="none" normalizeH="0" baseline="0">
              <a:ln>
                <a:noFill/>
              </a:ln>
              <a:solidFill>
                <a:schemeClr val="bg1"/>
              </a:solidFill>
              <a:effectLst/>
              <a:latin typeface="Arial" charset="0"/>
            </a:endParaRPr>
          </a:p>
        </p:txBody>
      </p:sp>
      <p:sp>
        <p:nvSpPr>
          <p:cNvPr id="17" name="TextBox 16"/>
          <p:cNvSpPr txBox="1"/>
          <p:nvPr userDrawn="1"/>
        </p:nvSpPr>
        <p:spPr>
          <a:xfrm>
            <a:off x="7157559" y="6642556"/>
            <a:ext cx="1986441" cy="215444"/>
          </a:xfrm>
          <a:prstGeom prst="rect">
            <a:avLst/>
          </a:prstGeom>
          <a:noFill/>
        </p:spPr>
        <p:txBody>
          <a:bodyPr wrap="none" rtlCol="0">
            <a:spAutoFit/>
          </a:bodyPr>
          <a:lstStyle/>
          <a:p>
            <a:r>
              <a:rPr lang="en-US" sz="800" i="1" dirty="0">
                <a:solidFill>
                  <a:schemeClr val="tx1"/>
                </a:solidFill>
              </a:rPr>
              <a:t>MD, DE, &amp; DC Elks State</a:t>
            </a:r>
            <a:r>
              <a:rPr lang="en-US" sz="800" i="1" baseline="0" dirty="0">
                <a:solidFill>
                  <a:schemeClr val="tx1"/>
                </a:solidFill>
              </a:rPr>
              <a:t> Association</a:t>
            </a:r>
            <a:endParaRPr lang="en-US" sz="800" i="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870" r:id="rId3"/>
    <p:sldLayoutId id="2147483871" r:id="rId4"/>
  </p:sldLayoutIdLst>
  <p:transition/>
  <p:hf hdr="0" dt="0"/>
  <p:txStyles>
    <p:titleStyle>
      <a:lvl1pPr algn="ctr" rtl="0" eaLnBrk="1" fontAlgn="base" hangingPunct="1">
        <a:spcBef>
          <a:spcPct val="0"/>
        </a:spcBef>
        <a:spcAft>
          <a:spcPct val="0"/>
        </a:spcAft>
        <a:defRPr sz="3200" b="1">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Arial" charset="0"/>
          <a:ea typeface="MS PGothic" pitchFamily="34" charset="-128"/>
        </a:defRPr>
      </a:lvl2pPr>
      <a:lvl3pPr algn="ctr" rtl="0" eaLnBrk="1" fontAlgn="base" hangingPunct="1">
        <a:spcBef>
          <a:spcPct val="0"/>
        </a:spcBef>
        <a:spcAft>
          <a:spcPct val="0"/>
        </a:spcAft>
        <a:defRPr sz="4400">
          <a:solidFill>
            <a:schemeClr val="bg1"/>
          </a:solidFill>
          <a:latin typeface="Arial" charset="0"/>
          <a:ea typeface="MS PGothic" pitchFamily="34" charset="-128"/>
        </a:defRPr>
      </a:lvl3pPr>
      <a:lvl4pPr algn="ctr" rtl="0" eaLnBrk="1" fontAlgn="base" hangingPunct="1">
        <a:spcBef>
          <a:spcPct val="0"/>
        </a:spcBef>
        <a:spcAft>
          <a:spcPct val="0"/>
        </a:spcAft>
        <a:defRPr sz="4400">
          <a:solidFill>
            <a:schemeClr val="bg1"/>
          </a:solidFill>
          <a:latin typeface="Arial" charset="0"/>
          <a:ea typeface="MS PGothic" pitchFamily="34" charset="-128"/>
        </a:defRPr>
      </a:lvl4pPr>
      <a:lvl5pPr algn="ctr" rtl="0" eaLnBrk="1" fontAlgn="base" hangingPunct="1">
        <a:spcBef>
          <a:spcPct val="0"/>
        </a:spcBef>
        <a:spcAft>
          <a:spcPct val="0"/>
        </a:spcAft>
        <a:defRPr sz="4400">
          <a:solidFill>
            <a:schemeClr val="bg1"/>
          </a:solidFill>
          <a:latin typeface="Arial" charset="0"/>
          <a:ea typeface="MS PGothic" pitchFamily="34" charset="-128"/>
        </a:defRPr>
      </a:lvl5pPr>
      <a:lvl6pPr marL="457200" algn="ctr" rtl="0" eaLnBrk="1" fontAlgn="base" hangingPunct="1">
        <a:spcBef>
          <a:spcPct val="0"/>
        </a:spcBef>
        <a:spcAft>
          <a:spcPct val="0"/>
        </a:spcAft>
        <a:defRPr sz="4400">
          <a:solidFill>
            <a:schemeClr val="bg1"/>
          </a:solidFill>
          <a:latin typeface="Arial" charset="0"/>
          <a:ea typeface="MS PGothic" pitchFamily="34" charset="-128"/>
        </a:defRPr>
      </a:lvl6pPr>
      <a:lvl7pPr marL="914400" algn="ctr" rtl="0" eaLnBrk="1" fontAlgn="base" hangingPunct="1">
        <a:spcBef>
          <a:spcPct val="0"/>
        </a:spcBef>
        <a:spcAft>
          <a:spcPct val="0"/>
        </a:spcAft>
        <a:defRPr sz="4400">
          <a:solidFill>
            <a:schemeClr val="bg1"/>
          </a:solidFill>
          <a:latin typeface="Arial" charset="0"/>
          <a:ea typeface="MS PGothic" pitchFamily="34" charset="-128"/>
        </a:defRPr>
      </a:lvl7pPr>
      <a:lvl8pPr marL="1371600" algn="ctr" rtl="0" eaLnBrk="1" fontAlgn="base" hangingPunct="1">
        <a:spcBef>
          <a:spcPct val="0"/>
        </a:spcBef>
        <a:spcAft>
          <a:spcPct val="0"/>
        </a:spcAft>
        <a:defRPr sz="4400">
          <a:solidFill>
            <a:schemeClr val="bg1"/>
          </a:solidFill>
          <a:latin typeface="Arial" charset="0"/>
          <a:ea typeface="MS PGothic" pitchFamily="34" charset="-128"/>
        </a:defRPr>
      </a:lvl8pPr>
      <a:lvl9pPr marL="1828800" algn="ctr" rtl="0" eaLnBrk="1" fontAlgn="base" hangingPunct="1">
        <a:spcBef>
          <a:spcPct val="0"/>
        </a:spcBef>
        <a:spcAft>
          <a:spcPct val="0"/>
        </a:spcAft>
        <a:defRPr sz="4400">
          <a:solidFill>
            <a:schemeClr val="bg1"/>
          </a:solidFill>
          <a:latin typeface="Arial" charset="0"/>
          <a:ea typeface="MS PGothic" pitchFamily="34" charset="-128"/>
        </a:defRPr>
      </a:lvl9pPr>
    </p:titleStyle>
    <p:bodyStyle>
      <a:lvl1pPr marL="342900" indent="-342900" algn="l" rtl="0" eaLnBrk="1" fontAlgn="base" hangingPunct="1">
        <a:spcBef>
          <a:spcPct val="20000"/>
        </a:spcBef>
        <a:spcAft>
          <a:spcPct val="0"/>
        </a:spcAft>
        <a:defRPr sz="3200">
          <a:solidFill>
            <a:srgbClr val="1C2240"/>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9CA9C8">
                <a:alpha val="64998"/>
              </a:srgbClr>
            </a:gs>
            <a:gs pos="51000">
              <a:schemeClr val="bg1">
                <a:alpha val="0"/>
              </a:schemeClr>
            </a:gs>
          </a:gsLst>
          <a:lin ang="17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7675" y="71120"/>
            <a:ext cx="8229600" cy="56864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883920"/>
            <a:ext cx="8229600" cy="524224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495675" y="6624320"/>
            <a:ext cx="2133600" cy="233680"/>
          </a:xfrm>
          <a:prstGeom prst="rect">
            <a:avLst/>
          </a:prstGeom>
        </p:spPr>
        <p:txBody>
          <a:bodyPr vert="horz" lIns="91440" tIns="45720" rIns="91440" bIns="45720" rtlCol="0" anchor="ctr"/>
          <a:lstStyle>
            <a:lvl1pPr algn="ctr">
              <a:defRPr sz="1200">
                <a:solidFill>
                  <a:schemeClr val="tx1">
                    <a:tint val="75000"/>
                  </a:schemeClr>
                </a:solidFill>
              </a:defRPr>
            </a:lvl1pPr>
          </a:lstStyle>
          <a:p>
            <a:fld id="{FC2E114B-E2B2-4115-9F42-B354EA0B1697}" type="slidenum">
              <a:rPr lang="en-US" smtClean="0"/>
              <a:pPr/>
              <a:t>‹#›</a:t>
            </a:fld>
            <a:endParaRPr lang="en-US"/>
          </a:p>
        </p:txBody>
      </p: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0" y="8019"/>
            <a:ext cx="683846" cy="683846"/>
          </a:xfrm>
          <a:prstGeom prst="rect">
            <a:avLst/>
          </a:prstGeom>
        </p:spPr>
      </p:pic>
      <p:sp>
        <p:nvSpPr>
          <p:cNvPr id="10" name="TextBox 9"/>
          <p:cNvSpPr txBox="1"/>
          <p:nvPr userDrawn="1"/>
        </p:nvSpPr>
        <p:spPr>
          <a:xfrm>
            <a:off x="7157559" y="6642556"/>
            <a:ext cx="1986441" cy="215444"/>
          </a:xfrm>
          <a:prstGeom prst="rect">
            <a:avLst/>
          </a:prstGeom>
          <a:noFill/>
        </p:spPr>
        <p:txBody>
          <a:bodyPr wrap="none" rtlCol="0">
            <a:spAutoFit/>
          </a:bodyPr>
          <a:lstStyle/>
          <a:p>
            <a:r>
              <a:rPr lang="en-US" sz="800" i="1" dirty="0">
                <a:solidFill>
                  <a:schemeClr val="tx1"/>
                </a:solidFill>
              </a:rPr>
              <a:t>MD, DE, &amp; DC Elks State</a:t>
            </a:r>
            <a:r>
              <a:rPr lang="en-US" sz="800" i="1" baseline="0" dirty="0">
                <a:solidFill>
                  <a:schemeClr val="tx1"/>
                </a:solidFill>
              </a:rPr>
              <a:t> Association</a:t>
            </a:r>
            <a:endParaRPr lang="en-US" sz="800" i="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841" r:id="rId1"/>
    <p:sldLayoutId id="2147483843" r:id="rId2"/>
    <p:sldLayoutId id="2147483846" r:id="rId3"/>
    <p:sldLayoutId id="2147483847" r:id="rId4"/>
    <p:sldLayoutId id="2147483848" r:id="rId5"/>
  </p:sldLayoutIdLst>
  <p:hf hdr="0" dt="0"/>
  <p:txStyles>
    <p:titleStyle>
      <a:lvl1pPr algn="ctr" defTabSz="914400" rtl="0" eaLnBrk="1" latinLnBrk="0" hangingPunct="1">
        <a:spcBef>
          <a:spcPct val="0"/>
        </a:spcBef>
        <a:buNone/>
        <a:defRPr sz="3200" b="1" kern="1200">
          <a:solidFill>
            <a:srgbClr val="3333CC"/>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None/>
        <a:defRPr sz="2400" kern="1200">
          <a:solidFill>
            <a:srgbClr val="3333CC"/>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rgbClr val="3333CC"/>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rgbClr val="3333CC"/>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rgbClr val="3333CC"/>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400" kern="1200">
          <a:solidFill>
            <a:srgbClr val="3333CC"/>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9CA9C8">
                <a:alpha val="64998"/>
              </a:srgbClr>
            </a:gs>
            <a:gs pos="51000">
              <a:schemeClr val="bg1">
                <a:alpha val="0"/>
              </a:schemeClr>
            </a:gs>
          </a:gsLst>
          <a:lin ang="17400000" scaled="0"/>
          <a:tileRect/>
        </a:gradFill>
        <a:effectLst/>
      </p:bgPr>
    </p:bg>
    <p:spTree>
      <p:nvGrpSpPr>
        <p:cNvPr id="1" name=""/>
        <p:cNvGrpSpPr/>
        <p:nvPr/>
      </p:nvGrpSpPr>
      <p:grpSpPr>
        <a:xfrm>
          <a:off x="0" y="0"/>
          <a:ext cx="0" cy="0"/>
          <a:chOff x="0" y="0"/>
          <a:chExt cx="0" cy="0"/>
        </a:xfrm>
      </p:grpSpPr>
      <p:sp>
        <p:nvSpPr>
          <p:cNvPr id="16" name="Rectangle 15"/>
          <p:cNvSpPr/>
          <p:nvPr userDrawn="1"/>
        </p:nvSpPr>
        <p:spPr bwMode="auto">
          <a:xfrm>
            <a:off x="0" y="6611112"/>
            <a:ext cx="9144000" cy="246888"/>
          </a:xfrm>
          <a:prstGeom prst="rect">
            <a:avLst/>
          </a:prstGeom>
          <a:solidFill>
            <a:srgbClr val="3333CC"/>
          </a:solidFill>
          <a:ln w="12700" cap="flat" cmpd="sng" algn="ctr">
            <a:noFill/>
            <a:prstDash val="solid"/>
            <a:round/>
            <a:headEnd type="none" w="med" len="med"/>
            <a:tailEnd type="none" w="med" len="med"/>
          </a:ln>
          <a:effectLst>
            <a:outerShdw dist="17961" dir="2700000" algn="ctr" rotWithShape="0">
              <a:schemeClr val="bg1"/>
            </a:outerShdw>
          </a:effectLst>
        </p:spPr>
        <p:txBody>
          <a:bodyPr vert="horz" wrap="square" lIns="90487" tIns="91440" rIns="90487" bIns="91440" numCol="1" rtlCol="0" anchor="t" anchorCtr="0" compatLnSpc="1">
            <a:prstTxWarp prst="textNoShape">
              <a:avLst/>
            </a:prstTxWarp>
            <a:spAutoFit/>
          </a:bodyPr>
          <a:lstStyle/>
          <a:p>
            <a:pPr marL="223838" marR="0" indent="-223838" algn="ctr" defTabSz="895350" rtl="0" eaLnBrk="0" fontAlgn="base" latinLnBrk="0" hangingPunct="0">
              <a:lnSpc>
                <a:spcPct val="90000"/>
              </a:lnSpc>
              <a:spcBef>
                <a:spcPct val="15000"/>
              </a:spcBef>
              <a:spcAft>
                <a:spcPct val="0"/>
              </a:spcAft>
              <a:buClrTx/>
              <a:buSzPct val="100000"/>
              <a:buFontTx/>
              <a:buNone/>
              <a:tabLst/>
            </a:pPr>
            <a:endParaRPr kumimoji="0" lang="en-US" sz="1600" b="1" i="0" u="none" strike="noStrike" cap="none" normalizeH="0" baseline="0">
              <a:ln>
                <a:noFill/>
              </a:ln>
              <a:solidFill>
                <a:schemeClr val="bg1"/>
              </a:solidFill>
              <a:effectLst/>
              <a:latin typeface="Arial" charset="0"/>
            </a:endParaRPr>
          </a:p>
        </p:txBody>
      </p:sp>
      <p:sp>
        <p:nvSpPr>
          <p:cNvPr id="2" name="Title Placeholder 1"/>
          <p:cNvSpPr>
            <a:spLocks noGrp="1"/>
          </p:cNvSpPr>
          <p:nvPr>
            <p:ph type="title"/>
          </p:nvPr>
        </p:nvSpPr>
        <p:spPr>
          <a:xfrm>
            <a:off x="447675" y="71120"/>
            <a:ext cx="8229600" cy="56864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883920"/>
            <a:ext cx="8229600" cy="524224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15" descr="Rope_from_illthin.png"/>
          <p:cNvPicPr>
            <a:picLocks noChangeAspect="1"/>
          </p:cNvPicPr>
          <p:nvPr/>
        </p:nvPicPr>
        <p:blipFill>
          <a:blip r:embed="rId9" cstate="print"/>
          <a:srcRect/>
          <a:stretch>
            <a:fillRect/>
          </a:stretch>
        </p:blipFill>
        <p:spPr bwMode="auto">
          <a:xfrm>
            <a:off x="0" y="6515100"/>
            <a:ext cx="9144000" cy="142875"/>
          </a:xfrm>
          <a:prstGeom prst="rect">
            <a:avLst/>
          </a:prstGeom>
          <a:noFill/>
          <a:ln w="9525">
            <a:noFill/>
            <a:miter lim="800000"/>
            <a:headEnd/>
            <a:tailEnd/>
          </a:ln>
        </p:spPr>
      </p:pic>
      <p:sp>
        <p:nvSpPr>
          <p:cNvPr id="13" name="Slide Number Placeholder 5"/>
          <p:cNvSpPr>
            <a:spLocks noGrp="1"/>
          </p:cNvSpPr>
          <p:nvPr>
            <p:ph type="sldNum" sz="quarter" idx="4"/>
          </p:nvPr>
        </p:nvSpPr>
        <p:spPr>
          <a:xfrm>
            <a:off x="3495675" y="6604000"/>
            <a:ext cx="2133600" cy="254000"/>
          </a:xfrm>
          <a:prstGeom prst="rect">
            <a:avLst/>
          </a:prstGeom>
        </p:spPr>
        <p:txBody>
          <a:bodyPr vert="horz" lIns="91440" tIns="45720" rIns="91440" bIns="45720" rtlCol="0" anchor="ctr"/>
          <a:lstStyle>
            <a:lvl1pPr algn="ctr">
              <a:defRPr sz="1200">
                <a:solidFill>
                  <a:schemeClr val="bg1"/>
                </a:solidFill>
              </a:defRPr>
            </a:lvl1pPr>
          </a:lstStyle>
          <a:p>
            <a:fld id="{531DD5F9-5096-4F70-81A1-62488CA6B35E}" type="slidenum">
              <a:rPr lang="en-US" smtClean="0"/>
              <a:pPr/>
              <a:t>‹#›</a:t>
            </a:fld>
            <a:endParaRPr lang="en-US"/>
          </a:p>
        </p:txBody>
      </p:sp>
      <p:pic>
        <p:nvPicPr>
          <p:cNvPr id="14" name="Picture 1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8019"/>
            <a:ext cx="683846" cy="683846"/>
          </a:xfrm>
          <a:prstGeom prst="rect">
            <a:avLst/>
          </a:prstGeom>
        </p:spPr>
      </p:pic>
      <p:sp>
        <p:nvSpPr>
          <p:cNvPr id="15" name="TextBox 14"/>
          <p:cNvSpPr txBox="1"/>
          <p:nvPr userDrawn="1"/>
        </p:nvSpPr>
        <p:spPr>
          <a:xfrm>
            <a:off x="7157559" y="6621690"/>
            <a:ext cx="1986441" cy="215444"/>
          </a:xfrm>
          <a:prstGeom prst="rect">
            <a:avLst/>
          </a:prstGeom>
          <a:noFill/>
        </p:spPr>
        <p:txBody>
          <a:bodyPr wrap="none" rtlCol="0">
            <a:spAutoFit/>
          </a:bodyPr>
          <a:lstStyle/>
          <a:p>
            <a:r>
              <a:rPr lang="en-US" sz="800" i="1" dirty="0">
                <a:solidFill>
                  <a:schemeClr val="bg1"/>
                </a:solidFill>
              </a:rPr>
              <a:t>MD, DE, &amp; DC Elks State</a:t>
            </a:r>
            <a:r>
              <a:rPr lang="en-US" sz="800" i="1" baseline="0" dirty="0">
                <a:solidFill>
                  <a:schemeClr val="bg1"/>
                </a:solidFill>
              </a:rPr>
              <a:t> Association</a:t>
            </a:r>
            <a:endParaRPr lang="en-US" sz="800" i="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Lst>
  <p:hf hdr="0" dt="0"/>
  <p:txStyles>
    <p:titleStyle>
      <a:lvl1pPr algn="ctr" defTabSz="914400" rtl="0" eaLnBrk="1" latinLnBrk="0" hangingPunct="1">
        <a:spcBef>
          <a:spcPct val="0"/>
        </a:spcBef>
        <a:buNone/>
        <a:defRPr sz="3200" b="1" kern="1200">
          <a:solidFill>
            <a:srgbClr val="3333CC"/>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None/>
        <a:defRPr sz="2400" kern="1200">
          <a:solidFill>
            <a:srgbClr val="3333CC"/>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rgbClr val="3333CC"/>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rgbClr val="3333CC"/>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rgbClr val="3333CC"/>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rgbClr val="3333CC"/>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9CA9C8">
                <a:alpha val="64998"/>
              </a:srgbClr>
            </a:gs>
            <a:gs pos="51000">
              <a:schemeClr val="bg1">
                <a:alpha val="0"/>
              </a:schemeClr>
            </a:gs>
          </a:gsLst>
          <a:lin ang="17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7675" y="71120"/>
            <a:ext cx="8229600" cy="56864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883920"/>
            <a:ext cx="8229600" cy="524224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495675" y="6614160"/>
            <a:ext cx="2133600" cy="243840"/>
          </a:xfrm>
          <a:prstGeom prst="rect">
            <a:avLst/>
          </a:prstGeom>
        </p:spPr>
        <p:txBody>
          <a:bodyPr vert="horz" lIns="91440" tIns="45720" rIns="91440" bIns="45720" rtlCol="0" anchor="ctr"/>
          <a:lstStyle>
            <a:lvl1pPr algn="ctr">
              <a:defRPr sz="1200">
                <a:solidFill>
                  <a:schemeClr val="tx1">
                    <a:tint val="75000"/>
                  </a:schemeClr>
                </a:solidFill>
              </a:defRPr>
            </a:lvl1pPr>
          </a:lstStyle>
          <a:p>
            <a:fld id="{FC2E114B-E2B2-4115-9F42-B354EA0B1697}" type="slidenum">
              <a:rPr lang="en-US" smtClean="0"/>
              <a:pPr/>
              <a:t>‹#›</a:t>
            </a:fld>
            <a:endParaRPr lang="en-US"/>
          </a:p>
        </p:txBody>
      </p:sp>
      <p:sp>
        <p:nvSpPr>
          <p:cNvPr id="8" name="TextBox 7"/>
          <p:cNvSpPr txBox="1"/>
          <p:nvPr userDrawn="1"/>
        </p:nvSpPr>
        <p:spPr>
          <a:xfrm>
            <a:off x="7157559" y="6621690"/>
            <a:ext cx="1986441" cy="215444"/>
          </a:xfrm>
          <a:prstGeom prst="rect">
            <a:avLst/>
          </a:prstGeom>
          <a:noFill/>
        </p:spPr>
        <p:txBody>
          <a:bodyPr wrap="none" rtlCol="0">
            <a:spAutoFit/>
          </a:bodyPr>
          <a:lstStyle/>
          <a:p>
            <a:r>
              <a:rPr lang="en-US" sz="800" i="1" dirty="0">
                <a:solidFill>
                  <a:schemeClr val="tx1"/>
                </a:solidFill>
              </a:rPr>
              <a:t>MD, DE, &amp; DC Elks State</a:t>
            </a:r>
            <a:r>
              <a:rPr lang="en-US" sz="800" i="1" baseline="0" dirty="0">
                <a:solidFill>
                  <a:schemeClr val="tx1"/>
                </a:solidFill>
              </a:rPr>
              <a:t> Association</a:t>
            </a:r>
            <a:endParaRPr lang="en-US" sz="800" i="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Lst>
  <p:hf hdr="0" dt="0"/>
  <p:txStyles>
    <p:titleStyle>
      <a:lvl1pPr algn="ctr" defTabSz="914400" rtl="0" eaLnBrk="1" latinLnBrk="0" hangingPunct="1">
        <a:spcBef>
          <a:spcPct val="0"/>
        </a:spcBef>
        <a:buNone/>
        <a:defRPr sz="3200" b="1" kern="1200">
          <a:solidFill>
            <a:srgbClr val="3333CC"/>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None/>
        <a:defRPr sz="2400" kern="1200">
          <a:solidFill>
            <a:srgbClr val="3333CC"/>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rgbClr val="3333CC"/>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rgbClr val="3333CC"/>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rgbClr val="3333CC"/>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400" kern="1200">
          <a:solidFill>
            <a:srgbClr val="3333CC"/>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9CA9C8">
                <a:alpha val="64998"/>
              </a:srgbClr>
            </a:gs>
            <a:gs pos="51000">
              <a:schemeClr val="bg1">
                <a:alpha val="0"/>
              </a:schemeClr>
            </a:gs>
          </a:gsLst>
          <a:lin ang="17400000" scaled="0"/>
          <a:tileRect/>
        </a:gradFill>
        <a:effectLst/>
      </p:bgPr>
    </p:bg>
    <p:spTree>
      <p:nvGrpSpPr>
        <p:cNvPr id="1" name=""/>
        <p:cNvGrpSpPr/>
        <p:nvPr/>
      </p:nvGrpSpPr>
      <p:grpSpPr>
        <a:xfrm>
          <a:off x="0" y="0"/>
          <a:ext cx="0" cy="0"/>
          <a:chOff x="0" y="0"/>
          <a:chExt cx="0" cy="0"/>
        </a:xfrm>
      </p:grpSpPr>
      <p:sp>
        <p:nvSpPr>
          <p:cNvPr id="14" name="Rectangle 13"/>
          <p:cNvSpPr/>
          <p:nvPr userDrawn="1"/>
        </p:nvSpPr>
        <p:spPr bwMode="auto">
          <a:xfrm>
            <a:off x="0" y="2463007"/>
            <a:ext cx="9144000" cy="769937"/>
          </a:xfrm>
          <a:prstGeom prst="rect">
            <a:avLst/>
          </a:prstGeom>
          <a:solidFill>
            <a:srgbClr val="3333CC"/>
          </a:solidFill>
          <a:ln w="12700" cap="flat" cmpd="sng" algn="ctr">
            <a:noFill/>
            <a:prstDash val="solid"/>
            <a:round/>
            <a:headEnd type="none" w="med" len="med"/>
            <a:tailEnd type="none" w="med" len="med"/>
          </a:ln>
          <a:effectLst>
            <a:outerShdw dist="17961" dir="2700000" algn="ctr" rotWithShape="0">
              <a:schemeClr val="bg1"/>
            </a:outerShdw>
          </a:effectLst>
        </p:spPr>
        <p:txBody>
          <a:bodyPr vert="horz" wrap="square" lIns="90487" tIns="91440" rIns="90487" bIns="91440" numCol="1" rtlCol="0" anchor="t" anchorCtr="0" compatLnSpc="1">
            <a:prstTxWarp prst="textNoShape">
              <a:avLst/>
            </a:prstTxWarp>
            <a:spAutoFit/>
          </a:bodyPr>
          <a:lstStyle/>
          <a:p>
            <a:pPr marL="223838" marR="0" indent="-223838" algn="ctr" defTabSz="895350" rtl="0" eaLnBrk="0" fontAlgn="base" latinLnBrk="0" hangingPunct="0">
              <a:lnSpc>
                <a:spcPct val="90000"/>
              </a:lnSpc>
              <a:spcBef>
                <a:spcPct val="15000"/>
              </a:spcBef>
              <a:spcAft>
                <a:spcPct val="0"/>
              </a:spcAft>
              <a:buClrTx/>
              <a:buSzPct val="100000"/>
              <a:buFontTx/>
              <a:buNone/>
              <a:tabLst/>
            </a:pPr>
            <a:endParaRPr kumimoji="0" lang="en-US" sz="1600" b="1" i="0" u="none" strike="noStrike" cap="none" normalizeH="0" baseline="0">
              <a:ln>
                <a:noFill/>
              </a:ln>
              <a:solidFill>
                <a:schemeClr val="bg1"/>
              </a:solidFill>
              <a:effectLst/>
              <a:latin typeface="Arial" charset="0"/>
            </a:endParaRPr>
          </a:p>
        </p:txBody>
      </p:sp>
      <p:sp>
        <p:nvSpPr>
          <p:cNvPr id="9" name="Slide Number Placeholder 5"/>
          <p:cNvSpPr>
            <a:spLocks noGrp="1"/>
          </p:cNvSpPr>
          <p:nvPr>
            <p:ph type="sldNum" sz="quarter" idx="4"/>
          </p:nvPr>
        </p:nvSpPr>
        <p:spPr>
          <a:xfrm>
            <a:off x="3495675" y="6624320"/>
            <a:ext cx="2133600" cy="233680"/>
          </a:xfrm>
          <a:prstGeom prst="rect">
            <a:avLst/>
          </a:prstGeom>
        </p:spPr>
        <p:txBody>
          <a:bodyPr vert="horz" lIns="91440" tIns="45720" rIns="91440" bIns="45720" rtlCol="0" anchor="ctr"/>
          <a:lstStyle>
            <a:lvl1pPr algn="ctr">
              <a:defRPr sz="1200">
                <a:solidFill>
                  <a:srgbClr val="9CA9C8"/>
                </a:solidFill>
              </a:defRPr>
            </a:lvl1pPr>
          </a:lstStyle>
          <a:p>
            <a:fld id="{EE4044A7-9D72-4756-BB37-ADB10B868EBE}" type="slidenum">
              <a:rPr lang="en-US" smtClean="0"/>
              <a:pPr/>
              <a:t>‹#›</a:t>
            </a:fld>
            <a:endParaRPr lang="en-US"/>
          </a:p>
        </p:txBody>
      </p:sp>
      <p:pic>
        <p:nvPicPr>
          <p:cNvPr id="10" name="Picture 11" descr="Rope_from_illthin.png"/>
          <p:cNvPicPr>
            <a:picLocks noChangeAspect="1"/>
          </p:cNvPicPr>
          <p:nvPr/>
        </p:nvPicPr>
        <p:blipFill>
          <a:blip r:embed="rId3" cstate="print"/>
          <a:srcRect/>
          <a:stretch>
            <a:fillRect/>
          </a:stretch>
        </p:blipFill>
        <p:spPr bwMode="auto">
          <a:xfrm>
            <a:off x="0" y="2392363"/>
            <a:ext cx="9144000" cy="142875"/>
          </a:xfrm>
          <a:prstGeom prst="rect">
            <a:avLst/>
          </a:prstGeom>
          <a:noFill/>
          <a:ln w="9525">
            <a:noFill/>
            <a:miter lim="800000"/>
            <a:headEnd/>
            <a:tailEnd/>
          </a:ln>
        </p:spPr>
      </p:pic>
      <p:pic>
        <p:nvPicPr>
          <p:cNvPr id="11" name="Picture 12" descr="Rope_from_illthin.png"/>
          <p:cNvPicPr>
            <a:picLocks noChangeAspect="1"/>
          </p:cNvPicPr>
          <p:nvPr/>
        </p:nvPicPr>
        <p:blipFill>
          <a:blip r:embed="rId3" cstate="print"/>
          <a:srcRect/>
          <a:stretch>
            <a:fillRect/>
          </a:stretch>
        </p:blipFill>
        <p:spPr bwMode="auto">
          <a:xfrm>
            <a:off x="0" y="3160713"/>
            <a:ext cx="9144000" cy="142875"/>
          </a:xfrm>
          <a:prstGeom prst="rect">
            <a:avLst/>
          </a:prstGeom>
          <a:noFill/>
          <a:ln w="9525">
            <a:noFill/>
            <a:miter lim="800000"/>
            <a:headEnd/>
            <a:tailEnd/>
          </a:ln>
        </p:spPr>
      </p:pic>
      <p:pic>
        <p:nvPicPr>
          <p:cNvPr id="12" name="Picture 8" descr="NAVAIR_Logo-Blue_depth_130"/>
          <p:cNvPicPr>
            <a:picLocks noChangeAspect="1" noChangeArrowheads="1"/>
          </p:cNvPicPr>
          <p:nvPr/>
        </p:nvPicPr>
        <p:blipFill>
          <a:blip r:embed="rId4" cstate="print"/>
          <a:srcRect/>
          <a:stretch>
            <a:fillRect/>
          </a:stretch>
        </p:blipFill>
        <p:spPr bwMode="auto">
          <a:xfrm>
            <a:off x="7905750" y="6657975"/>
            <a:ext cx="1238250" cy="200025"/>
          </a:xfrm>
          <a:prstGeom prst="rect">
            <a:avLst/>
          </a:prstGeom>
          <a:noFill/>
          <a:ln w="9525">
            <a:noFill/>
            <a:miter lim="800000"/>
            <a:headEnd/>
            <a:tailEnd/>
          </a:ln>
        </p:spPr>
      </p:pic>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1906200"/>
            <a:ext cx="1867673" cy="1867673"/>
          </a:xfrm>
          <a:prstGeom prst="rect">
            <a:avLst/>
          </a:prstGeom>
        </p:spPr>
      </p:pic>
    </p:spTree>
  </p:cSld>
  <p:clrMap bg1="lt1" tx1="dk1" bg2="lt2" tx2="dk2" accent1="accent1" accent2="accent2" accent3="accent3" accent4="accent4" accent5="accent5" accent6="accent6" hlink="hlink" folHlink="folHlink"/>
  <p:sldLayoutIdLst>
    <p:sldLayoutId id="2147483860"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9CA9C8">
                <a:alpha val="64998"/>
              </a:srgbClr>
            </a:gs>
            <a:gs pos="51000">
              <a:schemeClr val="bg1">
                <a:alpha val="0"/>
              </a:schemeClr>
            </a:gs>
          </a:gsLst>
          <a:lin ang="17400000" scaled="0"/>
          <a:tileRect/>
        </a:gradFill>
        <a:effectLst/>
      </p:bgPr>
    </p:bg>
    <p:spTree>
      <p:nvGrpSpPr>
        <p:cNvPr id="1" name=""/>
        <p:cNvGrpSpPr/>
        <p:nvPr/>
      </p:nvGrpSpPr>
      <p:grpSpPr>
        <a:xfrm>
          <a:off x="0" y="0"/>
          <a:ext cx="0" cy="0"/>
          <a:chOff x="0" y="0"/>
          <a:chExt cx="0" cy="0"/>
        </a:xfrm>
      </p:grpSpPr>
      <p:sp>
        <p:nvSpPr>
          <p:cNvPr id="14" name="Rectangle 13"/>
          <p:cNvSpPr/>
          <p:nvPr userDrawn="1"/>
        </p:nvSpPr>
        <p:spPr bwMode="auto">
          <a:xfrm>
            <a:off x="0" y="2286"/>
            <a:ext cx="9144000" cy="740664"/>
          </a:xfrm>
          <a:prstGeom prst="rect">
            <a:avLst/>
          </a:prstGeom>
          <a:solidFill>
            <a:srgbClr val="3333CC"/>
          </a:solidFill>
          <a:ln w="12700" cap="flat" cmpd="sng" algn="ctr">
            <a:noFill/>
            <a:prstDash val="solid"/>
            <a:round/>
            <a:headEnd type="none" w="med" len="med"/>
            <a:tailEnd type="none" w="med" len="med"/>
          </a:ln>
          <a:effectLst>
            <a:outerShdw dist="17961" dir="2700000" algn="ctr" rotWithShape="0">
              <a:schemeClr val="bg1"/>
            </a:outerShdw>
          </a:effectLst>
        </p:spPr>
        <p:txBody>
          <a:bodyPr vert="horz" wrap="square" lIns="90487" tIns="91440" rIns="90487" bIns="91440" numCol="1" rtlCol="0" anchor="t" anchorCtr="0" compatLnSpc="1">
            <a:prstTxWarp prst="textNoShape">
              <a:avLst/>
            </a:prstTxWarp>
            <a:spAutoFit/>
          </a:bodyPr>
          <a:lstStyle/>
          <a:p>
            <a:pPr marL="223838" marR="0" indent="-223838" algn="ctr" defTabSz="895350" rtl="0" eaLnBrk="0" fontAlgn="base" latinLnBrk="0" hangingPunct="0">
              <a:lnSpc>
                <a:spcPct val="90000"/>
              </a:lnSpc>
              <a:spcBef>
                <a:spcPct val="15000"/>
              </a:spcBef>
              <a:spcAft>
                <a:spcPct val="0"/>
              </a:spcAft>
              <a:buClrTx/>
              <a:buSzPct val="100000"/>
              <a:buFontTx/>
              <a:buNone/>
              <a:tabLst/>
            </a:pPr>
            <a:endParaRPr kumimoji="0" lang="en-US" sz="1600" b="1" i="0" u="none" strike="noStrike" cap="none" normalizeH="0" baseline="0">
              <a:ln>
                <a:noFill/>
              </a:ln>
              <a:solidFill>
                <a:schemeClr val="bg1"/>
              </a:solidFill>
              <a:effectLst/>
              <a:latin typeface="Arial" charset="0"/>
            </a:endParaRPr>
          </a:p>
        </p:txBody>
      </p:sp>
      <p:sp>
        <p:nvSpPr>
          <p:cNvPr id="15" name="Rectangle 14"/>
          <p:cNvSpPr/>
          <p:nvPr userDrawn="1"/>
        </p:nvSpPr>
        <p:spPr bwMode="auto">
          <a:xfrm>
            <a:off x="-9525" y="6604000"/>
            <a:ext cx="9144000" cy="246888"/>
          </a:xfrm>
          <a:prstGeom prst="rect">
            <a:avLst/>
          </a:prstGeom>
          <a:solidFill>
            <a:srgbClr val="3333CC"/>
          </a:solidFill>
          <a:ln w="12700" cap="flat" cmpd="sng" algn="ctr">
            <a:noFill/>
            <a:prstDash val="solid"/>
            <a:round/>
            <a:headEnd type="none" w="med" len="med"/>
            <a:tailEnd type="none" w="med" len="med"/>
          </a:ln>
          <a:effectLst>
            <a:outerShdw dist="17961" dir="2700000" algn="ctr" rotWithShape="0">
              <a:schemeClr val="bg1"/>
            </a:outerShdw>
          </a:effectLst>
        </p:spPr>
        <p:txBody>
          <a:bodyPr vert="horz" wrap="square" lIns="90487" tIns="91440" rIns="90487" bIns="91440" numCol="1" rtlCol="0" anchor="t" anchorCtr="0" compatLnSpc="1">
            <a:prstTxWarp prst="textNoShape">
              <a:avLst/>
            </a:prstTxWarp>
            <a:spAutoFit/>
          </a:bodyPr>
          <a:lstStyle/>
          <a:p>
            <a:pPr marL="223838" marR="0" indent="-223838" algn="ctr" defTabSz="895350" rtl="0" eaLnBrk="0" fontAlgn="base" latinLnBrk="0" hangingPunct="0">
              <a:lnSpc>
                <a:spcPct val="90000"/>
              </a:lnSpc>
              <a:spcBef>
                <a:spcPct val="15000"/>
              </a:spcBef>
              <a:spcAft>
                <a:spcPct val="0"/>
              </a:spcAft>
              <a:buClrTx/>
              <a:buSzPct val="100000"/>
              <a:buFontTx/>
              <a:buNone/>
              <a:tabLst/>
            </a:pPr>
            <a:endParaRPr kumimoji="0" lang="en-US" sz="1600" b="1" i="0" u="none" strike="noStrike" cap="none" normalizeH="0" baseline="0">
              <a:ln>
                <a:noFill/>
              </a:ln>
              <a:solidFill>
                <a:schemeClr val="bg1"/>
              </a:solidFill>
              <a:effectLst/>
              <a:latin typeface="Arial" charset="0"/>
            </a:endParaRPr>
          </a:p>
        </p:txBody>
      </p:sp>
      <p:pic>
        <p:nvPicPr>
          <p:cNvPr id="10" name="Picture 15" descr="Rope_from_illthin.png"/>
          <p:cNvPicPr>
            <a:picLocks noChangeAspect="1"/>
          </p:cNvPicPr>
          <p:nvPr/>
        </p:nvPicPr>
        <p:blipFill>
          <a:blip r:embed="rId10" cstate="print"/>
          <a:srcRect/>
          <a:stretch>
            <a:fillRect/>
          </a:stretch>
        </p:blipFill>
        <p:spPr bwMode="auto">
          <a:xfrm>
            <a:off x="-9525" y="6514978"/>
            <a:ext cx="9144000" cy="142875"/>
          </a:xfrm>
          <a:prstGeom prst="rect">
            <a:avLst/>
          </a:prstGeom>
          <a:noFill/>
          <a:ln w="9525">
            <a:noFill/>
            <a:miter lim="800000"/>
            <a:headEnd/>
            <a:tailEnd/>
          </a:ln>
        </p:spPr>
      </p:pic>
      <p:sp>
        <p:nvSpPr>
          <p:cNvPr id="2" name="Title Placeholder 1"/>
          <p:cNvSpPr>
            <a:spLocks noGrp="1"/>
          </p:cNvSpPr>
          <p:nvPr>
            <p:ph type="title"/>
          </p:nvPr>
        </p:nvSpPr>
        <p:spPr>
          <a:xfrm>
            <a:off x="679938" y="0"/>
            <a:ext cx="7784123" cy="751840"/>
          </a:xfrm>
          <a:prstGeom prst="rect">
            <a:avLst/>
          </a:prstGeom>
        </p:spPr>
        <p:txBody>
          <a:bodyPr vert="horz" lIns="91440" tIns="45720" rIns="91440" bIns="45720" rtlCol="0" anchor="ctr">
            <a:normAutofit/>
          </a:bodyPr>
          <a:lstStyle/>
          <a:p>
            <a:r>
              <a:rPr lang="en-US" dirty="0"/>
              <a:t>Click to edit title</a:t>
            </a:r>
          </a:p>
        </p:txBody>
      </p:sp>
      <p:sp>
        <p:nvSpPr>
          <p:cNvPr id="3" name="Text Placeholder 2"/>
          <p:cNvSpPr>
            <a:spLocks noGrp="1"/>
          </p:cNvSpPr>
          <p:nvPr>
            <p:ph type="body" idx="1"/>
          </p:nvPr>
        </p:nvSpPr>
        <p:spPr>
          <a:xfrm>
            <a:off x="457200" y="985520"/>
            <a:ext cx="8229600" cy="5140643"/>
          </a:xfrm>
          <a:prstGeom prst="rect">
            <a:avLst/>
          </a:prstGeom>
        </p:spPr>
        <p:txBody>
          <a:bodyPr vert="horz" lIns="91440" tIns="45720" rIns="91440" bIns="45720" rtlCol="0">
            <a:noAutofit/>
          </a:bodyPr>
          <a:lstStyle/>
          <a:p>
            <a:pPr lvl="0"/>
            <a:r>
              <a:rPr lang="en-US" dirty="0"/>
              <a:t>Main level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 y="-9050"/>
            <a:ext cx="734646" cy="760889"/>
          </a:xfrm>
          <a:prstGeom prst="rect">
            <a:avLst/>
          </a:prstGeom>
        </p:spPr>
      </p:pic>
      <p:sp>
        <p:nvSpPr>
          <p:cNvPr id="6" name="Slide Number Placeholder 5"/>
          <p:cNvSpPr>
            <a:spLocks noGrp="1"/>
          </p:cNvSpPr>
          <p:nvPr>
            <p:ph type="sldNum" sz="quarter" idx="4"/>
          </p:nvPr>
        </p:nvSpPr>
        <p:spPr>
          <a:xfrm>
            <a:off x="3495675" y="6604000"/>
            <a:ext cx="2133600" cy="254000"/>
          </a:xfrm>
          <a:prstGeom prst="rect">
            <a:avLst/>
          </a:prstGeom>
        </p:spPr>
        <p:txBody>
          <a:bodyPr vert="horz" lIns="91440" tIns="45720" rIns="91440" bIns="45720" rtlCol="0" anchor="ctr"/>
          <a:lstStyle>
            <a:lvl1pPr algn="ctr">
              <a:defRPr sz="1200">
                <a:solidFill>
                  <a:schemeClr val="bg1"/>
                </a:solidFill>
              </a:defRPr>
            </a:lvl1pPr>
          </a:lstStyle>
          <a:p>
            <a:fld id="{531DD5F9-5096-4F70-81A1-62488CA6B35E}" type="slidenum">
              <a:rPr lang="en-US" smtClean="0"/>
              <a:pPr/>
              <a:t>‹#›</a:t>
            </a:fld>
            <a:endParaRPr lang="en-US"/>
          </a:p>
        </p:txBody>
      </p:sp>
      <p:sp>
        <p:nvSpPr>
          <p:cNvPr id="16" name="TextBox 15"/>
          <p:cNvSpPr txBox="1"/>
          <p:nvPr userDrawn="1"/>
        </p:nvSpPr>
        <p:spPr>
          <a:xfrm>
            <a:off x="7157559" y="6639169"/>
            <a:ext cx="1986441" cy="215444"/>
          </a:xfrm>
          <a:prstGeom prst="rect">
            <a:avLst/>
          </a:prstGeom>
          <a:noFill/>
        </p:spPr>
        <p:txBody>
          <a:bodyPr wrap="none" rtlCol="0">
            <a:spAutoFit/>
          </a:bodyPr>
          <a:lstStyle/>
          <a:p>
            <a:r>
              <a:rPr lang="en-US" sz="800" i="1" dirty="0">
                <a:solidFill>
                  <a:schemeClr val="bg1"/>
                </a:solidFill>
              </a:rPr>
              <a:t>MD, DE, &amp; DC Elks State</a:t>
            </a:r>
            <a:r>
              <a:rPr lang="en-US" sz="800" i="1" baseline="0" dirty="0">
                <a:solidFill>
                  <a:schemeClr val="bg1"/>
                </a:solidFill>
              </a:rPr>
              <a:t> Association</a:t>
            </a:r>
            <a:endParaRPr lang="en-US" sz="800" i="1" dirty="0">
              <a:solidFill>
                <a:schemeClr val="bg1"/>
              </a:solidFill>
            </a:endParaRPr>
          </a:p>
        </p:txBody>
      </p:sp>
      <p:pic>
        <p:nvPicPr>
          <p:cNvPr id="9" name="Picture 13" descr="Rope_from_illthin.png"/>
          <p:cNvPicPr>
            <a:picLocks noChangeAspect="1"/>
          </p:cNvPicPr>
          <p:nvPr/>
        </p:nvPicPr>
        <p:blipFill>
          <a:blip r:embed="rId10" cstate="print"/>
          <a:srcRect/>
          <a:stretch>
            <a:fillRect/>
          </a:stretch>
        </p:blipFill>
        <p:spPr bwMode="auto">
          <a:xfrm>
            <a:off x="0" y="671513"/>
            <a:ext cx="9144000" cy="142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5" r:id="rId1"/>
    <p:sldLayoutId id="2147483869" r:id="rId2"/>
    <p:sldLayoutId id="2147483817" r:id="rId3"/>
    <p:sldLayoutId id="2147483818" r:id="rId4"/>
    <p:sldLayoutId id="2147483819" r:id="rId5"/>
    <p:sldLayoutId id="2147483820" r:id="rId6"/>
    <p:sldLayoutId id="2147483821" r:id="rId7"/>
    <p:sldLayoutId id="2147483822" r:id="rId8"/>
  </p:sldLayoutIdLst>
  <p:hf hdr="0" dt="0"/>
  <p:txStyles>
    <p:titleStyle>
      <a:lvl1pPr algn="ctr" defTabSz="914400" rtl="0" eaLnBrk="1" latinLnBrk="0" hangingPunct="1">
        <a:spcBef>
          <a:spcPct val="0"/>
        </a:spcBef>
        <a:buNone/>
        <a:defRPr sz="2800" b="1" kern="1200">
          <a:solidFill>
            <a:schemeClr val="bg1"/>
          </a:solidFill>
          <a:effectLst>
            <a:outerShdw blurRad="50800" dist="38100" dir="5400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0"/>
        </a:spcBef>
        <a:buFont typeface="Arial" pitchFamily="34" charset="0"/>
        <a:buChar char="•"/>
        <a:defRPr sz="2400" b="1"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3" Type="http://schemas.openxmlformats.org/officeDocument/2006/relationships/hyperlink" Target="http://www.elks.org/grandlodge/manuals/downloadPDF.cfm?thepdfID=99" TargetMode="External"/><Relationship Id="rId2" Type="http://schemas.openxmlformats.org/officeDocument/2006/relationships/image" Target="../media/image4.jp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t>Elks State Training </a:t>
            </a:r>
            <a:br>
              <a:rPr lang="en-US" sz="1800" dirty="0"/>
            </a:br>
            <a:r>
              <a:rPr lang="en-US" sz="1800" dirty="0"/>
              <a:t>Accident Prevention and Insurance Risk</a:t>
            </a:r>
            <a:br>
              <a:rPr lang="en-US" sz="1800" dirty="0"/>
            </a:br>
            <a:r>
              <a:rPr lang="en-US" sz="1800" dirty="0"/>
              <a:t>Committee Overview </a:t>
            </a:r>
          </a:p>
        </p:txBody>
      </p:sp>
    </p:spTree>
    <p:extLst>
      <p:ext uri="{BB962C8B-B14F-4D97-AF65-F5344CB8AC3E}">
        <p14:creationId xmlns:p14="http://schemas.microsoft.com/office/powerpoint/2010/main" val="135319225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Exalted Ruler Focus Areas</a:t>
            </a:r>
          </a:p>
        </p:txBody>
      </p:sp>
      <p:sp>
        <p:nvSpPr>
          <p:cNvPr id="3" name="Content Placeholder 2"/>
          <p:cNvSpPr>
            <a:spLocks noGrp="1"/>
          </p:cNvSpPr>
          <p:nvPr>
            <p:ph idx="1"/>
          </p:nvPr>
        </p:nvSpPr>
        <p:spPr>
          <a:xfrm>
            <a:off x="-9525" y="751840"/>
            <a:ext cx="9144000" cy="5089843"/>
          </a:xfrm>
        </p:spPr>
        <p:txBody>
          <a:bodyPr/>
          <a:lstStyle/>
          <a:p>
            <a:pPr>
              <a:spcBef>
                <a:spcPts val="600"/>
              </a:spcBef>
              <a:spcAft>
                <a:spcPts val="600"/>
              </a:spcAft>
            </a:pPr>
            <a:r>
              <a:rPr lang="en-US" sz="1800" dirty="0"/>
              <a:t>Responsible Management / Business Review, </a:t>
            </a:r>
            <a:r>
              <a:rPr lang="en-US" sz="1800" dirty="0" err="1"/>
              <a:t>con’t</a:t>
            </a:r>
            <a:endParaRPr lang="en-US" sz="1800" dirty="0"/>
          </a:p>
          <a:p>
            <a:pPr lvl="1">
              <a:spcBef>
                <a:spcPts val="600"/>
              </a:spcBef>
              <a:spcAft>
                <a:spcPts val="600"/>
              </a:spcAft>
            </a:pPr>
            <a:r>
              <a:rPr lang="en-US" sz="1400" dirty="0"/>
              <a:t>Local Lodge management must be aware of all local, state and federal reporting/compliance requirements</a:t>
            </a:r>
          </a:p>
          <a:p>
            <a:pPr lvl="2">
              <a:spcBef>
                <a:spcPts val="600"/>
              </a:spcBef>
              <a:spcAft>
                <a:spcPts val="600"/>
              </a:spcAft>
            </a:pPr>
            <a:r>
              <a:rPr lang="en-US" sz="1200" dirty="0"/>
              <a:t>Safety and Health </a:t>
            </a:r>
          </a:p>
          <a:p>
            <a:pPr lvl="3">
              <a:spcBef>
                <a:spcPts val="300"/>
              </a:spcBef>
              <a:spcAft>
                <a:spcPts val="300"/>
              </a:spcAft>
            </a:pPr>
            <a:r>
              <a:rPr lang="en-US" sz="1000" dirty="0"/>
              <a:t>OSHA </a:t>
            </a:r>
          </a:p>
          <a:p>
            <a:pPr lvl="3">
              <a:spcBef>
                <a:spcPts val="300"/>
              </a:spcBef>
              <a:spcAft>
                <a:spcPts val="300"/>
              </a:spcAft>
            </a:pPr>
            <a:r>
              <a:rPr lang="en-US" sz="1000" dirty="0"/>
              <a:t>Right to Know </a:t>
            </a:r>
          </a:p>
          <a:p>
            <a:pPr lvl="3">
              <a:spcBef>
                <a:spcPts val="300"/>
              </a:spcBef>
              <a:spcAft>
                <a:spcPts val="300"/>
              </a:spcAft>
            </a:pPr>
            <a:r>
              <a:rPr lang="en-US" sz="1000" dirty="0"/>
              <a:t>Workers Compensation rules </a:t>
            </a:r>
          </a:p>
          <a:p>
            <a:pPr lvl="3">
              <a:spcBef>
                <a:spcPts val="300"/>
              </a:spcBef>
              <a:spcAft>
                <a:spcPts val="300"/>
              </a:spcAft>
            </a:pPr>
            <a:r>
              <a:rPr lang="en-US" sz="1000" dirty="0"/>
              <a:t>Established procedures for food handling and health requirements. </a:t>
            </a:r>
          </a:p>
          <a:p>
            <a:pPr lvl="3">
              <a:spcBef>
                <a:spcPts val="300"/>
              </a:spcBef>
              <a:spcAft>
                <a:spcPts val="300"/>
              </a:spcAft>
            </a:pPr>
            <a:r>
              <a:rPr lang="en-US" sz="1000" dirty="0"/>
              <a:t>Various specific safety and health procedures and reporting requirements. </a:t>
            </a:r>
          </a:p>
          <a:p>
            <a:pPr lvl="3">
              <a:spcBef>
                <a:spcPts val="300"/>
              </a:spcBef>
              <a:spcAft>
                <a:spcPts val="300"/>
              </a:spcAft>
            </a:pPr>
            <a:r>
              <a:rPr lang="en-US" sz="1000" dirty="0"/>
              <a:t>Family Medical Leave Act </a:t>
            </a:r>
          </a:p>
          <a:p>
            <a:pPr lvl="2">
              <a:spcBef>
                <a:spcPts val="600"/>
              </a:spcBef>
              <a:spcAft>
                <a:spcPts val="600"/>
              </a:spcAft>
            </a:pPr>
            <a:r>
              <a:rPr lang="en-US" sz="1200" dirty="0"/>
              <a:t>Employment </a:t>
            </a:r>
          </a:p>
          <a:p>
            <a:pPr lvl="3">
              <a:spcBef>
                <a:spcPts val="300"/>
              </a:spcBef>
              <a:spcAft>
                <a:spcPts val="300"/>
              </a:spcAft>
            </a:pPr>
            <a:r>
              <a:rPr lang="en-US" sz="1000" dirty="0"/>
              <a:t>Wage and hour rules (Fair Labor Standards Act)</a:t>
            </a:r>
          </a:p>
          <a:p>
            <a:pPr lvl="3">
              <a:spcBef>
                <a:spcPts val="300"/>
              </a:spcBef>
              <a:spcAft>
                <a:spcPts val="300"/>
              </a:spcAft>
            </a:pPr>
            <a:r>
              <a:rPr lang="en-US" sz="1000" dirty="0"/>
              <a:t>Benefit compliance</a:t>
            </a:r>
          </a:p>
          <a:p>
            <a:pPr lvl="3">
              <a:spcBef>
                <a:spcPts val="300"/>
              </a:spcBef>
              <a:spcAft>
                <a:spcPts val="300"/>
              </a:spcAft>
            </a:pPr>
            <a:r>
              <a:rPr lang="en-US" sz="1000" dirty="0"/>
              <a:t>Discrimination rules (Federal-Local)</a:t>
            </a:r>
          </a:p>
          <a:p>
            <a:pPr lvl="3">
              <a:spcBef>
                <a:spcPts val="300"/>
              </a:spcBef>
              <a:spcAft>
                <a:spcPts val="300"/>
              </a:spcAft>
            </a:pPr>
            <a:r>
              <a:rPr lang="en-US" sz="1000" dirty="0"/>
              <a:t>Disability rules (Immigration Control – IRCA)</a:t>
            </a:r>
          </a:p>
          <a:p>
            <a:pPr lvl="3">
              <a:spcBef>
                <a:spcPts val="300"/>
              </a:spcBef>
              <a:spcAft>
                <a:spcPts val="300"/>
              </a:spcAft>
            </a:pPr>
            <a:r>
              <a:rPr lang="en-US" sz="1000" dirty="0"/>
              <a:t>Employee tax withholding rules</a:t>
            </a:r>
          </a:p>
          <a:p>
            <a:pPr lvl="3">
              <a:spcBef>
                <a:spcPts val="300"/>
              </a:spcBef>
              <a:spcAft>
                <a:spcPts val="300"/>
              </a:spcAft>
            </a:pPr>
            <a:r>
              <a:rPr lang="en-US" sz="1000" dirty="0"/>
              <a:t>Work rules</a:t>
            </a:r>
          </a:p>
          <a:p>
            <a:pPr lvl="3">
              <a:spcBef>
                <a:spcPts val="300"/>
              </a:spcBef>
              <a:spcAft>
                <a:spcPts val="300"/>
              </a:spcAft>
            </a:pPr>
            <a:r>
              <a:rPr lang="en-US" sz="1000" dirty="0"/>
              <a:t>Sexual harassment policy with instructions for employees who wish to make a complaint</a:t>
            </a:r>
          </a:p>
          <a:p>
            <a:pPr lvl="3">
              <a:spcBef>
                <a:spcPts val="300"/>
              </a:spcBef>
              <a:spcAft>
                <a:spcPts val="300"/>
              </a:spcAft>
            </a:pPr>
            <a:r>
              <a:rPr lang="en-US" sz="1000" dirty="0"/>
              <a:t>Full compliance with HIPAA requirements regarding employee health/medical information</a:t>
            </a:r>
          </a:p>
          <a:p>
            <a:endParaRPr lang="en-US" dirty="0"/>
          </a:p>
        </p:txBody>
      </p:sp>
      <p:sp>
        <p:nvSpPr>
          <p:cNvPr id="4" name="Slide Number Placeholder 3"/>
          <p:cNvSpPr>
            <a:spLocks noGrp="1"/>
          </p:cNvSpPr>
          <p:nvPr>
            <p:ph type="sldNum" sz="quarter" idx="12"/>
          </p:nvPr>
        </p:nvSpPr>
        <p:spPr/>
        <p:txBody>
          <a:bodyPr/>
          <a:lstStyle/>
          <a:p>
            <a:fld id="{531DD5F9-5096-4F70-81A1-62488CA6B35E}" type="slidenum">
              <a:rPr lang="en-US" smtClean="0"/>
              <a:pPr/>
              <a:t>10</a:t>
            </a:fld>
            <a:endParaRPr lang="en-US"/>
          </a:p>
        </p:txBody>
      </p:sp>
    </p:spTree>
    <p:extLst>
      <p:ext uri="{BB962C8B-B14F-4D97-AF65-F5344CB8AC3E}">
        <p14:creationId xmlns:p14="http://schemas.microsoft.com/office/powerpoint/2010/main" val="4263017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Accident Prevention Committee</a:t>
            </a:r>
          </a:p>
        </p:txBody>
      </p:sp>
      <p:sp>
        <p:nvSpPr>
          <p:cNvPr id="4" name="Content Placeholder 3"/>
          <p:cNvSpPr>
            <a:spLocks noGrp="1"/>
          </p:cNvSpPr>
          <p:nvPr>
            <p:ph sz="half" idx="2"/>
          </p:nvPr>
        </p:nvSpPr>
        <p:spPr>
          <a:xfrm>
            <a:off x="431799" y="1611368"/>
            <a:ext cx="8280399" cy="2741838"/>
          </a:xfrm>
          <a:ln>
            <a:solidFill>
              <a:schemeClr val="accent1">
                <a:shade val="50000"/>
              </a:schemeClr>
            </a:solidFill>
          </a:ln>
        </p:spPr>
        <p:txBody>
          <a:bodyPr/>
          <a:lstStyle/>
          <a:p>
            <a:pPr marL="0" indent="0" algn="ctr">
              <a:buNone/>
            </a:pPr>
            <a:r>
              <a:rPr lang="en-US" sz="1800" dirty="0"/>
              <a:t>State Association </a:t>
            </a:r>
          </a:p>
          <a:p>
            <a:pPr marL="0" indent="0" algn="ctr">
              <a:buNone/>
            </a:pPr>
            <a:r>
              <a:rPr lang="en-US" sz="1800" dirty="0"/>
              <a:t>Accident Prevention Committee</a:t>
            </a:r>
          </a:p>
          <a:p>
            <a:pPr marL="0" indent="0" algn="ctr">
              <a:buNone/>
            </a:pPr>
            <a:endParaRPr lang="en-US" sz="1800" dirty="0"/>
          </a:p>
          <a:p>
            <a:pPr marL="0" indent="0" algn="ctr">
              <a:buNone/>
            </a:pPr>
            <a:endParaRPr lang="en-US" sz="1600" dirty="0"/>
          </a:p>
          <a:p>
            <a:pPr marL="0" indent="0" algn="ctr">
              <a:buNone/>
            </a:pPr>
            <a:endParaRPr lang="en-US" sz="1800" dirty="0"/>
          </a:p>
          <a:p>
            <a:pPr marL="0" indent="0" algn="ctr">
              <a:buNone/>
            </a:pPr>
            <a:r>
              <a:rPr lang="en-US" sz="1600" dirty="0"/>
              <a:t>Cape </a:t>
            </a:r>
            <a:r>
              <a:rPr lang="en-US" sz="1600" dirty="0" err="1"/>
              <a:t>Henlopen</a:t>
            </a:r>
            <a:r>
              <a:rPr lang="en-US" sz="1600" dirty="0"/>
              <a:t> Lodge #2540</a:t>
            </a:r>
          </a:p>
          <a:p>
            <a:pPr marL="0" indent="0" algn="ctr">
              <a:buNone/>
            </a:pPr>
            <a:r>
              <a:rPr lang="en-US" sz="1600" dirty="0"/>
              <a:t>Phone – 240 447 8547</a:t>
            </a:r>
          </a:p>
          <a:p>
            <a:pPr marL="0" indent="0" algn="ctr">
              <a:buNone/>
            </a:pPr>
            <a:r>
              <a:rPr lang="en-US" sz="1600" dirty="0"/>
              <a:t>Email – geck50@gmail.com</a:t>
            </a:r>
          </a:p>
          <a:p>
            <a:pPr marL="0" indent="0" algn="ctr">
              <a:buNone/>
            </a:pPr>
            <a:endParaRPr lang="en-US" sz="1800" dirty="0"/>
          </a:p>
          <a:p>
            <a:pPr marL="0" indent="0" algn="ctr">
              <a:buNone/>
            </a:pPr>
            <a:endParaRPr lang="en-US" sz="1800" dirty="0"/>
          </a:p>
          <a:p>
            <a:pPr marL="0" indent="0" algn="ctr">
              <a:buNone/>
            </a:pPr>
            <a:endParaRPr lang="en-US" sz="1800" dirty="0"/>
          </a:p>
          <a:p>
            <a:pPr marL="0" indent="0" algn="ctr">
              <a:buNone/>
            </a:pPr>
            <a:endParaRPr lang="en-US" sz="1800" dirty="0"/>
          </a:p>
        </p:txBody>
      </p:sp>
      <p:sp>
        <p:nvSpPr>
          <p:cNvPr id="5" name="Slide Number Placeholder 4"/>
          <p:cNvSpPr>
            <a:spLocks noGrp="1"/>
          </p:cNvSpPr>
          <p:nvPr>
            <p:ph type="sldNum" sz="quarter" idx="12"/>
          </p:nvPr>
        </p:nvSpPr>
        <p:spPr/>
        <p:txBody>
          <a:bodyPr/>
          <a:lstStyle/>
          <a:p>
            <a:fld id="{531DD5F9-5096-4F70-81A1-62488CA6B35E}" type="slidenum">
              <a:rPr lang="en-US" smtClean="0"/>
              <a:pPr/>
              <a:t>11</a:t>
            </a:fld>
            <a:endParaRPr lang="en-US"/>
          </a:p>
        </p:txBody>
      </p:sp>
      <p:sp>
        <p:nvSpPr>
          <p:cNvPr id="19" name="TextBox 18"/>
          <p:cNvSpPr txBox="1"/>
          <p:nvPr/>
        </p:nvSpPr>
        <p:spPr>
          <a:xfrm>
            <a:off x="3002500" y="2638029"/>
            <a:ext cx="3139000" cy="338554"/>
          </a:xfrm>
          <a:prstGeom prst="rect">
            <a:avLst/>
          </a:prstGeom>
          <a:solidFill>
            <a:srgbClr val="3333CC"/>
          </a:solidFill>
          <a:ln w="12700">
            <a:solidFill>
              <a:schemeClr val="tx1"/>
            </a:solidFill>
          </a:ln>
        </p:spPr>
        <p:txBody>
          <a:bodyPr wrap="none" rtlCol="0" anchor="ctr">
            <a:spAutoFit/>
          </a:bodyPr>
          <a:lstStyle/>
          <a:p>
            <a:pPr marL="0" indent="0" algn="ctr">
              <a:buNone/>
            </a:pPr>
            <a:r>
              <a:rPr lang="en-US" dirty="0"/>
              <a:t>Gary </a:t>
            </a:r>
            <a:r>
              <a:rPr lang="en-US" dirty="0" err="1"/>
              <a:t>Eckendrode</a:t>
            </a:r>
            <a:r>
              <a:rPr lang="en-US" dirty="0"/>
              <a:t>, State Chair </a:t>
            </a:r>
          </a:p>
        </p:txBody>
      </p:sp>
      <p:sp>
        <p:nvSpPr>
          <p:cNvPr id="21" name="TextBox 20"/>
          <p:cNvSpPr txBox="1"/>
          <p:nvPr/>
        </p:nvSpPr>
        <p:spPr>
          <a:xfrm>
            <a:off x="0" y="5278548"/>
            <a:ext cx="9144000" cy="400110"/>
          </a:xfrm>
          <a:prstGeom prst="rect">
            <a:avLst/>
          </a:prstGeom>
          <a:solidFill>
            <a:srgbClr val="3333CC"/>
          </a:solidFill>
        </p:spPr>
        <p:txBody>
          <a:bodyPr wrap="square" rtlCol="0">
            <a:spAutoFit/>
          </a:bodyPr>
          <a:lstStyle/>
          <a:p>
            <a:pPr algn="ctr"/>
            <a:r>
              <a:rPr lang="en-US" sz="2000" dirty="0"/>
              <a:t>Who is your local lodge Accident Prevention Manager?</a:t>
            </a:r>
          </a:p>
        </p:txBody>
      </p:sp>
      <p:sp>
        <p:nvSpPr>
          <p:cNvPr id="3" name="Rectangle 2"/>
          <p:cNvSpPr/>
          <p:nvPr/>
        </p:nvSpPr>
        <p:spPr>
          <a:xfrm>
            <a:off x="2549523" y="2485815"/>
            <a:ext cx="4064000" cy="14814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4956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5" name="Slide Number Placeholder 4"/>
          <p:cNvSpPr>
            <a:spLocks noGrp="1"/>
          </p:cNvSpPr>
          <p:nvPr>
            <p:ph type="sldNum" sz="quarter" idx="12"/>
          </p:nvPr>
        </p:nvSpPr>
        <p:spPr/>
        <p:txBody>
          <a:bodyPr/>
          <a:lstStyle/>
          <a:p>
            <a:fld id="{00DF4678-9195-4611-A76A-FD2A064E404E}" type="slidenum">
              <a:rPr lang="en-US" smtClean="0"/>
              <a:pPr/>
              <a:t>12</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5861" y="1942618"/>
            <a:ext cx="2412271" cy="2412271"/>
          </a:xfrm>
          <a:prstGeom prst="rect">
            <a:avLst/>
          </a:prstGeom>
        </p:spPr>
      </p:pic>
      <p:sp>
        <p:nvSpPr>
          <p:cNvPr id="4" name="TextBox 3"/>
          <p:cNvSpPr txBox="1"/>
          <p:nvPr/>
        </p:nvSpPr>
        <p:spPr>
          <a:xfrm>
            <a:off x="1395132" y="5545667"/>
            <a:ext cx="6353727" cy="523220"/>
          </a:xfrm>
          <a:prstGeom prst="rect">
            <a:avLst/>
          </a:prstGeom>
          <a:noFill/>
        </p:spPr>
        <p:txBody>
          <a:bodyPr wrap="none" rtlCol="0">
            <a:spAutoFit/>
          </a:bodyPr>
          <a:lstStyle/>
          <a:p>
            <a:r>
              <a:rPr lang="en-US" sz="1400" dirty="0">
                <a:solidFill>
                  <a:srgbClr val="3333CC"/>
                </a:solidFill>
              </a:rPr>
              <a:t>http://</a:t>
            </a:r>
            <a:r>
              <a:rPr lang="en-US" sz="1400" dirty="0">
                <a:solidFill>
                  <a:srgbClr val="3333CC"/>
                </a:solidFill>
                <a:hlinkClick r:id="rId3"/>
              </a:rPr>
              <a:t>www.elks.org/grandlodge/manuals/downloadPDF.cfm?thepdfID=99</a:t>
            </a:r>
            <a:endParaRPr lang="en-US" sz="1400" dirty="0">
              <a:solidFill>
                <a:srgbClr val="3333CC"/>
              </a:solidFill>
            </a:endParaRPr>
          </a:p>
          <a:p>
            <a:pPr lvl="1"/>
            <a:endParaRPr lang="en-US" sz="1400" b="0" dirty="0"/>
          </a:p>
        </p:txBody>
      </p:sp>
    </p:spTree>
    <p:extLst>
      <p:ext uri="{BB962C8B-B14F-4D97-AF65-F5344CB8AC3E}">
        <p14:creationId xmlns:p14="http://schemas.microsoft.com/office/powerpoint/2010/main" val="2357436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8" name="Content Placeholder 7"/>
          <p:cNvSpPr>
            <a:spLocks noGrp="1"/>
          </p:cNvSpPr>
          <p:nvPr>
            <p:ph idx="1"/>
          </p:nvPr>
        </p:nvSpPr>
        <p:spPr>
          <a:xfrm>
            <a:off x="0" y="1142999"/>
            <a:ext cx="9144000" cy="5089843"/>
          </a:xfrm>
        </p:spPr>
        <p:txBody>
          <a:bodyPr/>
          <a:lstStyle/>
          <a:p>
            <a:pPr>
              <a:spcBef>
                <a:spcPts val="1200"/>
              </a:spcBef>
              <a:spcAft>
                <a:spcPts val="1200"/>
              </a:spcAft>
            </a:pPr>
            <a:r>
              <a:rPr lang="en-US" dirty="0"/>
              <a:t>Committee Objective</a:t>
            </a:r>
          </a:p>
          <a:p>
            <a:pPr>
              <a:spcBef>
                <a:spcPts val="1200"/>
              </a:spcBef>
              <a:spcAft>
                <a:spcPts val="1200"/>
              </a:spcAft>
            </a:pPr>
            <a:r>
              <a:rPr lang="en-US" dirty="0"/>
              <a:t>Exalted Ruler Focus Areas</a:t>
            </a:r>
          </a:p>
          <a:p>
            <a:pPr lvl="1">
              <a:spcBef>
                <a:spcPts val="300"/>
              </a:spcBef>
              <a:spcAft>
                <a:spcPts val="300"/>
              </a:spcAft>
            </a:pPr>
            <a:r>
              <a:rPr lang="en-US" dirty="0"/>
              <a:t>Safety Plan Implementation</a:t>
            </a:r>
          </a:p>
          <a:p>
            <a:pPr lvl="1">
              <a:spcBef>
                <a:spcPts val="300"/>
              </a:spcBef>
              <a:spcAft>
                <a:spcPts val="300"/>
              </a:spcAft>
            </a:pPr>
            <a:r>
              <a:rPr lang="en-US" dirty="0"/>
              <a:t>Establishing an Accident Prevention Program at the Local Lodge</a:t>
            </a:r>
          </a:p>
          <a:p>
            <a:pPr lvl="1">
              <a:spcBef>
                <a:spcPts val="300"/>
              </a:spcBef>
              <a:spcAft>
                <a:spcPts val="300"/>
              </a:spcAft>
            </a:pPr>
            <a:r>
              <a:rPr lang="en-US" dirty="0"/>
              <a:t>Implementing the Local Lodge Plan</a:t>
            </a:r>
          </a:p>
          <a:p>
            <a:pPr lvl="1">
              <a:spcBef>
                <a:spcPts val="300"/>
              </a:spcBef>
              <a:spcAft>
                <a:spcPts val="300"/>
              </a:spcAft>
            </a:pPr>
            <a:r>
              <a:rPr lang="en-US" dirty="0"/>
              <a:t>Responsibilities</a:t>
            </a:r>
          </a:p>
          <a:p>
            <a:pPr lvl="1">
              <a:spcBef>
                <a:spcPts val="300"/>
              </a:spcBef>
              <a:spcAft>
                <a:spcPts val="300"/>
              </a:spcAft>
            </a:pPr>
            <a:r>
              <a:rPr lang="en-US" dirty="0"/>
              <a:t>Accident Reporting</a:t>
            </a:r>
          </a:p>
          <a:p>
            <a:pPr lvl="1">
              <a:spcBef>
                <a:spcPts val="300"/>
              </a:spcBef>
              <a:spcAft>
                <a:spcPts val="300"/>
              </a:spcAft>
            </a:pPr>
            <a:r>
              <a:rPr lang="en-US" dirty="0"/>
              <a:t>Recommended Training Policies/Procedures</a:t>
            </a:r>
          </a:p>
          <a:p>
            <a:pPr lvl="1">
              <a:spcBef>
                <a:spcPts val="300"/>
              </a:spcBef>
              <a:spcAft>
                <a:spcPts val="300"/>
              </a:spcAft>
            </a:pPr>
            <a:r>
              <a:rPr lang="en-US" dirty="0"/>
              <a:t>Responsible Management/Business Review</a:t>
            </a:r>
          </a:p>
          <a:p>
            <a:pPr>
              <a:spcBef>
                <a:spcPts val="1200"/>
              </a:spcBef>
              <a:spcAft>
                <a:spcPts val="1200"/>
              </a:spcAft>
            </a:pPr>
            <a:r>
              <a:rPr lang="en-US" dirty="0"/>
              <a:t>Contact Information</a:t>
            </a:r>
          </a:p>
        </p:txBody>
      </p:sp>
      <p:sp>
        <p:nvSpPr>
          <p:cNvPr id="7" name="Slide Number Placeholder 6"/>
          <p:cNvSpPr>
            <a:spLocks noGrp="1"/>
          </p:cNvSpPr>
          <p:nvPr>
            <p:ph type="sldNum" sz="quarter" idx="12"/>
          </p:nvPr>
        </p:nvSpPr>
        <p:spPr/>
        <p:txBody>
          <a:bodyPr/>
          <a:lstStyle/>
          <a:p>
            <a:fld id="{00DF4678-9195-4611-A76A-FD2A064E404E}" type="slidenum">
              <a:rPr lang="en-US" smtClean="0"/>
              <a:pPr/>
              <a:t>2</a:t>
            </a:fld>
            <a:endParaRPr lang="en-US" dirty="0"/>
          </a:p>
        </p:txBody>
      </p:sp>
      <p:sp>
        <p:nvSpPr>
          <p:cNvPr id="11" name="Content Placeholder 2"/>
          <p:cNvSpPr txBox="1">
            <a:spLocks/>
          </p:cNvSpPr>
          <p:nvPr/>
        </p:nvSpPr>
        <p:spPr>
          <a:xfrm>
            <a:off x="5943600" y="1143000"/>
            <a:ext cx="2895600" cy="5334000"/>
          </a:xfrm>
          <a:prstGeom prst="rect">
            <a:avLst/>
          </a:prstGeom>
        </p:spPr>
        <p:txBody>
          <a:bodyPr vert="horz" lIns="91440" tIns="45720" rIns="91440" bIns="45720" rtlCol="0">
            <a:noAutofit/>
          </a:bodyPr>
          <a:lstStyle/>
          <a:p>
            <a:pPr algn="just">
              <a:buFont typeface="Wingdings" pitchFamily="2" charset="2"/>
              <a:buChar char="Ø"/>
            </a:pPr>
            <a:endParaRPr lang="en-US" sz="1200" dirty="0"/>
          </a:p>
        </p:txBody>
      </p:sp>
      <p:sp>
        <p:nvSpPr>
          <p:cNvPr id="12" name="Content Placeholder 2"/>
          <p:cNvSpPr txBox="1">
            <a:spLocks/>
          </p:cNvSpPr>
          <p:nvPr/>
        </p:nvSpPr>
        <p:spPr>
          <a:xfrm>
            <a:off x="381000" y="1219200"/>
            <a:ext cx="3810000" cy="5334000"/>
          </a:xfrm>
          <a:prstGeom prst="rect">
            <a:avLst/>
          </a:prstGeom>
        </p:spPr>
        <p:txBody>
          <a:bodyPr vert="horz" lIns="91440" tIns="45720" rIns="91440" bIns="45720" rtlCol="0">
            <a:noAutofit/>
          </a:bodyPr>
          <a:lstStyle/>
          <a:p>
            <a:pPr algn="just">
              <a:buFont typeface="Wingdings" pitchFamily="2" charset="2"/>
              <a:buChar char="Ø"/>
            </a:pPr>
            <a:endParaRPr lang="en-US" sz="1600" dirty="0"/>
          </a:p>
        </p:txBody>
      </p:sp>
    </p:spTree>
    <p:extLst>
      <p:ext uri="{BB962C8B-B14F-4D97-AF65-F5344CB8AC3E}">
        <p14:creationId xmlns:p14="http://schemas.microsoft.com/office/powerpoint/2010/main" val="1030407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Committee Objective</a:t>
            </a:r>
          </a:p>
        </p:txBody>
      </p:sp>
      <p:sp>
        <p:nvSpPr>
          <p:cNvPr id="4" name="Content Placeholder 3"/>
          <p:cNvSpPr>
            <a:spLocks noGrp="1"/>
          </p:cNvSpPr>
          <p:nvPr>
            <p:ph sz="half" idx="2"/>
          </p:nvPr>
        </p:nvSpPr>
        <p:spPr>
          <a:xfrm>
            <a:off x="0" y="751840"/>
            <a:ext cx="9144000" cy="5676900"/>
          </a:xfrm>
        </p:spPr>
        <p:txBody>
          <a:bodyPr/>
          <a:lstStyle/>
          <a:p>
            <a:pPr>
              <a:spcBef>
                <a:spcPts val="600"/>
              </a:spcBef>
              <a:spcAft>
                <a:spcPts val="600"/>
              </a:spcAft>
            </a:pPr>
            <a:r>
              <a:rPr lang="en-US" sz="2000" b="0" dirty="0"/>
              <a:t>To minimize the possibility of accidents or claims by avoiding injuries to guests, members and employees considering these fours areas:</a:t>
            </a:r>
          </a:p>
          <a:p>
            <a:pPr lvl="1">
              <a:spcBef>
                <a:spcPts val="600"/>
              </a:spcBef>
              <a:spcAft>
                <a:spcPts val="600"/>
              </a:spcAft>
              <a:buFont typeface="+mj-lt"/>
              <a:buAutoNum type="arabicPeriod"/>
            </a:pPr>
            <a:r>
              <a:rPr lang="en-US" sz="1600" dirty="0"/>
              <a:t>Each Lodge properly inform employees or volunteers engaged in the service of alcoholic beverages that under no circumstances is service to be provided to minors; any party who is or may be believed to be intoxicated; or in violation of any state or local laws</a:t>
            </a:r>
          </a:p>
          <a:p>
            <a:pPr lvl="2">
              <a:spcBef>
                <a:spcPts val="300"/>
              </a:spcBef>
              <a:spcAft>
                <a:spcPts val="300"/>
              </a:spcAft>
              <a:buFont typeface="Arial" panose="020B0604020202020204" pitchFamily="34" charset="0"/>
              <a:buChar char="—"/>
            </a:pPr>
            <a:r>
              <a:rPr lang="en-US" sz="1200" dirty="0"/>
              <a:t>Claims that involve the service of alcohol are the most costly with the most potential for catastrophic loss </a:t>
            </a:r>
          </a:p>
          <a:p>
            <a:pPr lvl="2">
              <a:spcBef>
                <a:spcPts val="300"/>
              </a:spcBef>
              <a:spcAft>
                <a:spcPts val="300"/>
              </a:spcAft>
              <a:buFont typeface="Arial" panose="020B0604020202020204" pitchFamily="34" charset="0"/>
              <a:buChar char="—"/>
            </a:pPr>
            <a:r>
              <a:rPr lang="en-US" sz="1200" dirty="0"/>
              <a:t>Each Lodge must have a procedure whereby someone in authority is available to discontinue the service of alcoholic beverages or to reinforce the server’s decision to stop service</a:t>
            </a:r>
          </a:p>
          <a:p>
            <a:pPr lvl="2">
              <a:spcBef>
                <a:spcPts val="300"/>
              </a:spcBef>
              <a:spcAft>
                <a:spcPts val="300"/>
              </a:spcAft>
              <a:buFont typeface="Arial" panose="020B0604020202020204" pitchFamily="34" charset="0"/>
              <a:buChar char="—"/>
            </a:pPr>
            <a:r>
              <a:rPr lang="en-US" sz="1200" dirty="0"/>
              <a:t>As an adjunct to the Lodge’s Drug Awareness Program, it is also strongly recommended that each Lodge seriously consider incorporating a means to monitor and assist any Members who appear to have entered a path of alcohol abuse</a:t>
            </a:r>
          </a:p>
          <a:p>
            <a:pPr marL="457200" lvl="1" indent="0">
              <a:spcBef>
                <a:spcPts val="600"/>
              </a:spcBef>
              <a:spcAft>
                <a:spcPts val="600"/>
              </a:spcAft>
              <a:buNone/>
            </a:pPr>
            <a:r>
              <a:rPr lang="en-US" sz="1600" dirty="0"/>
              <a:t>2. The physical part of the Lodge (Lodge building, recreational facilities, parking lot, etc.) be in good repair with all potential hazards removed</a:t>
            </a:r>
          </a:p>
          <a:p>
            <a:pPr marL="457200" lvl="1" indent="0">
              <a:spcBef>
                <a:spcPts val="600"/>
              </a:spcBef>
              <a:spcAft>
                <a:spcPts val="600"/>
              </a:spcAft>
              <a:buNone/>
            </a:pPr>
            <a:r>
              <a:rPr lang="en-US" sz="1600" dirty="0"/>
              <a:t>3. Employees are trained and monitored with regards to safety and the proper use of tools - Employees must comply with work safety rules as a condition of employment</a:t>
            </a:r>
          </a:p>
          <a:p>
            <a:pPr marL="457200" lvl="1" indent="0">
              <a:spcBef>
                <a:spcPts val="600"/>
              </a:spcBef>
              <a:spcAft>
                <a:spcPts val="600"/>
              </a:spcAft>
              <a:buNone/>
            </a:pPr>
            <a:r>
              <a:rPr lang="en-US" sz="1600" dirty="0"/>
              <a:t>4. Each Lodge be aware of and preferably have a discrimination policy established that reduces the possibility of claims based on gender, race, physical condition, etc. and for allegations of harassment</a:t>
            </a:r>
          </a:p>
        </p:txBody>
      </p:sp>
      <p:sp>
        <p:nvSpPr>
          <p:cNvPr id="5" name="Slide Number Placeholder 4"/>
          <p:cNvSpPr>
            <a:spLocks noGrp="1"/>
          </p:cNvSpPr>
          <p:nvPr>
            <p:ph type="sldNum" sz="quarter" idx="12"/>
          </p:nvPr>
        </p:nvSpPr>
        <p:spPr/>
        <p:txBody>
          <a:bodyPr/>
          <a:lstStyle/>
          <a:p>
            <a:fld id="{531DD5F9-5096-4F70-81A1-62488CA6B35E}" type="slidenum">
              <a:rPr lang="en-US" smtClean="0"/>
              <a:pPr/>
              <a:t>3</a:t>
            </a:fld>
            <a:endParaRPr lang="en-US"/>
          </a:p>
        </p:txBody>
      </p:sp>
    </p:spTree>
    <p:extLst>
      <p:ext uri="{BB962C8B-B14F-4D97-AF65-F5344CB8AC3E}">
        <p14:creationId xmlns:p14="http://schemas.microsoft.com/office/powerpoint/2010/main" val="3991317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Exalted Ruler Focus Areas</a:t>
            </a:r>
          </a:p>
        </p:txBody>
      </p:sp>
      <p:sp>
        <p:nvSpPr>
          <p:cNvPr id="4" name="Content Placeholder 3"/>
          <p:cNvSpPr>
            <a:spLocks noGrp="1"/>
          </p:cNvSpPr>
          <p:nvPr>
            <p:ph sz="half" idx="2"/>
          </p:nvPr>
        </p:nvSpPr>
        <p:spPr>
          <a:xfrm>
            <a:off x="0" y="751840"/>
            <a:ext cx="9143999" cy="5852159"/>
          </a:xfrm>
        </p:spPr>
        <p:txBody>
          <a:bodyPr/>
          <a:lstStyle/>
          <a:p>
            <a:pPr>
              <a:spcBef>
                <a:spcPts val="600"/>
              </a:spcBef>
              <a:spcAft>
                <a:spcPts val="600"/>
              </a:spcAft>
            </a:pPr>
            <a:r>
              <a:rPr lang="en-US" sz="1800" dirty="0"/>
              <a:t>Safety Plan Implementation</a:t>
            </a:r>
            <a:r>
              <a:rPr lang="en-US" sz="1800" b="0" dirty="0"/>
              <a:t> - </a:t>
            </a:r>
            <a:r>
              <a:rPr lang="en-US" sz="1400" b="0" dirty="0"/>
              <a:t>Develop a safety plan tailored to the Lodge’s operations using the various provisions of the Accident Prevention manual as a guideline</a:t>
            </a:r>
          </a:p>
          <a:p>
            <a:pPr>
              <a:spcBef>
                <a:spcPts val="600"/>
              </a:spcBef>
              <a:spcAft>
                <a:spcPts val="600"/>
              </a:spcAft>
            </a:pPr>
            <a:r>
              <a:rPr lang="en-US" sz="1800" dirty="0"/>
              <a:t>Establishing an Accident Prevention Program at the Local Lodge</a:t>
            </a:r>
          </a:p>
          <a:p>
            <a:pPr lvl="1">
              <a:spcBef>
                <a:spcPts val="600"/>
              </a:spcBef>
              <a:spcAft>
                <a:spcPts val="600"/>
              </a:spcAft>
            </a:pPr>
            <a:r>
              <a:rPr lang="en-US" sz="1400" dirty="0"/>
              <a:t>It is requested that each Local Lodge’s Accident Prevention Manager develop a safety plan tailored to the Lodge’s operations using the various provisions of this manual as a guideline</a:t>
            </a:r>
          </a:p>
          <a:p>
            <a:pPr lvl="1">
              <a:spcBef>
                <a:spcPts val="600"/>
              </a:spcBef>
              <a:spcAft>
                <a:spcPts val="600"/>
              </a:spcAft>
            </a:pPr>
            <a:r>
              <a:rPr lang="en-US" sz="1400" dirty="0"/>
              <a:t>You may adopt the Accident Prevention manual in its entirety with the qualification that it applies only as applicable to the Lodge’s operations</a:t>
            </a:r>
            <a:endParaRPr lang="en-US" sz="1400" cap="all" dirty="0"/>
          </a:p>
          <a:p>
            <a:pPr>
              <a:spcBef>
                <a:spcPts val="600"/>
              </a:spcBef>
              <a:spcAft>
                <a:spcPts val="600"/>
              </a:spcAft>
            </a:pPr>
            <a:r>
              <a:rPr lang="en-US" sz="1800" dirty="0"/>
              <a:t>Implementing the Local Lodge Plan </a:t>
            </a:r>
            <a:r>
              <a:rPr lang="en-US" sz="1800" b="0" dirty="0"/>
              <a:t>- s</a:t>
            </a:r>
            <a:r>
              <a:rPr lang="en-US" sz="1400" b="0" dirty="0"/>
              <a:t>hould center its attention on identifying and eliminating accident causes before they happen</a:t>
            </a:r>
          </a:p>
          <a:p>
            <a:pPr lvl="1">
              <a:spcBef>
                <a:spcPts val="600"/>
              </a:spcBef>
              <a:spcAft>
                <a:spcPts val="600"/>
              </a:spcAft>
            </a:pPr>
            <a:r>
              <a:rPr lang="en-US" sz="1400" dirty="0"/>
              <a:t>If an accident does occur, the cause should be determined and eliminated to avoid future accidents by:</a:t>
            </a:r>
          </a:p>
          <a:p>
            <a:pPr lvl="2">
              <a:spcBef>
                <a:spcPts val="300"/>
              </a:spcBef>
              <a:spcAft>
                <a:spcPts val="300"/>
              </a:spcAft>
            </a:pPr>
            <a:r>
              <a:rPr lang="en-US" sz="1200" dirty="0"/>
              <a:t>Establishing policies, plans and procedures for various problems, including the service of alcoholic beverages</a:t>
            </a:r>
          </a:p>
          <a:p>
            <a:pPr lvl="2">
              <a:spcBef>
                <a:spcPts val="300"/>
              </a:spcBef>
              <a:spcAft>
                <a:spcPts val="300"/>
              </a:spcAft>
            </a:pPr>
            <a:r>
              <a:rPr lang="en-US" sz="1200" dirty="0"/>
              <a:t>Conducting regularly scheduled inspections of the environment to detect hazardous conditions, including such things as furniture, office equipment, clerical items, tools, work equipment and appliances, buildings, parking lots, walkways, recreational facilities, etc. </a:t>
            </a:r>
          </a:p>
          <a:p>
            <a:pPr lvl="2">
              <a:spcBef>
                <a:spcPts val="300"/>
              </a:spcBef>
              <a:spcAft>
                <a:spcPts val="300"/>
              </a:spcAft>
            </a:pPr>
            <a:r>
              <a:rPr lang="en-US" sz="1200" dirty="0"/>
              <a:t>Reviewing/evaluating an employee’s safety knowledge levels and giving on-the-spot training when and where deficiencies are noted</a:t>
            </a:r>
          </a:p>
          <a:p>
            <a:pPr lvl="2">
              <a:spcBef>
                <a:spcPts val="300"/>
              </a:spcBef>
              <a:spcAft>
                <a:spcPts val="300"/>
              </a:spcAft>
            </a:pPr>
            <a:r>
              <a:rPr lang="en-US" sz="1200" dirty="0"/>
              <a:t>Evaluations an employee’s ability to perform the accident prevention procedures; taking corrective action when unsafe acts are observed; and giving commendations for jobs done safely</a:t>
            </a:r>
          </a:p>
          <a:p>
            <a:pPr lvl="2">
              <a:spcBef>
                <a:spcPts val="300"/>
              </a:spcBef>
              <a:spcAft>
                <a:spcPts val="300"/>
              </a:spcAft>
            </a:pPr>
            <a:r>
              <a:rPr lang="en-US" sz="1200" dirty="0"/>
              <a:t>Preparing, maintaining and using appropriate documentation and aids</a:t>
            </a:r>
          </a:p>
          <a:p>
            <a:pPr lvl="2">
              <a:spcBef>
                <a:spcPts val="300"/>
              </a:spcBef>
              <a:spcAft>
                <a:spcPts val="300"/>
              </a:spcAft>
            </a:pPr>
            <a:r>
              <a:rPr lang="en-US" sz="1200" dirty="0"/>
              <a:t>Reviewing all claims to determine the causes and to eliminate the causes</a:t>
            </a:r>
          </a:p>
          <a:p>
            <a:pPr lvl="2">
              <a:spcBef>
                <a:spcPts val="300"/>
              </a:spcBef>
              <a:spcAft>
                <a:spcPts val="300"/>
              </a:spcAft>
            </a:pPr>
            <a:r>
              <a:rPr lang="en-US" sz="1200" dirty="0"/>
              <a:t>Referring to the “General Safety Procedures” found on pages 9-12 of the Accident Prevention manual </a:t>
            </a:r>
          </a:p>
          <a:p>
            <a:pPr marL="0" indent="0">
              <a:buNone/>
            </a:pPr>
            <a:br>
              <a:rPr lang="en-US" b="0" dirty="0"/>
            </a:br>
            <a:endParaRPr lang="en-US" sz="1400" b="0" dirty="0"/>
          </a:p>
          <a:p>
            <a:endParaRPr lang="en-US" sz="1400" dirty="0"/>
          </a:p>
        </p:txBody>
      </p:sp>
      <p:sp>
        <p:nvSpPr>
          <p:cNvPr id="5" name="Slide Number Placeholder 4"/>
          <p:cNvSpPr>
            <a:spLocks noGrp="1"/>
          </p:cNvSpPr>
          <p:nvPr>
            <p:ph type="sldNum" sz="quarter" idx="12"/>
          </p:nvPr>
        </p:nvSpPr>
        <p:spPr/>
        <p:txBody>
          <a:bodyPr/>
          <a:lstStyle/>
          <a:p>
            <a:fld id="{531DD5F9-5096-4F70-81A1-62488CA6B35E}" type="slidenum">
              <a:rPr lang="en-US" smtClean="0"/>
              <a:pPr/>
              <a:t>4</a:t>
            </a:fld>
            <a:endParaRPr lang="en-US"/>
          </a:p>
        </p:txBody>
      </p:sp>
    </p:spTree>
    <p:extLst>
      <p:ext uri="{BB962C8B-B14F-4D97-AF65-F5344CB8AC3E}">
        <p14:creationId xmlns:p14="http://schemas.microsoft.com/office/powerpoint/2010/main" val="3740050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Exalted Ruler Focus Areas</a:t>
            </a:r>
          </a:p>
        </p:txBody>
      </p:sp>
      <p:sp>
        <p:nvSpPr>
          <p:cNvPr id="3" name="Content Placeholder 2"/>
          <p:cNvSpPr>
            <a:spLocks noGrp="1"/>
          </p:cNvSpPr>
          <p:nvPr>
            <p:ph idx="1"/>
          </p:nvPr>
        </p:nvSpPr>
        <p:spPr>
          <a:xfrm>
            <a:off x="0" y="751840"/>
            <a:ext cx="9144000" cy="5852160"/>
          </a:xfrm>
        </p:spPr>
        <p:txBody>
          <a:bodyPr/>
          <a:lstStyle/>
          <a:p>
            <a:r>
              <a:rPr lang="en-US" sz="1800" dirty="0"/>
              <a:t>Responsibilities</a:t>
            </a:r>
          </a:p>
          <a:p>
            <a:pPr lvl="1">
              <a:spcBef>
                <a:spcPts val="300"/>
              </a:spcBef>
              <a:spcAft>
                <a:spcPts val="300"/>
              </a:spcAft>
            </a:pPr>
            <a:r>
              <a:rPr lang="en-US" sz="1400" dirty="0"/>
              <a:t>Accident prevention is </a:t>
            </a:r>
            <a:r>
              <a:rPr lang="en-US" sz="1400"/>
              <a:t>everybody’s business - All </a:t>
            </a:r>
            <a:r>
              <a:rPr lang="en-US" sz="1400" dirty="0"/>
              <a:t>employees, managers and officers at all levels share the responsibility of preventing accidents and injuries</a:t>
            </a:r>
          </a:p>
          <a:p>
            <a:pPr lvl="1">
              <a:spcBef>
                <a:spcPts val="300"/>
              </a:spcBef>
              <a:spcAft>
                <a:spcPts val="300"/>
              </a:spcAft>
            </a:pPr>
            <a:r>
              <a:rPr lang="en-US" sz="1400" dirty="0"/>
              <a:t>All employees shall:</a:t>
            </a:r>
          </a:p>
          <a:p>
            <a:pPr lvl="2">
              <a:spcBef>
                <a:spcPts val="300"/>
              </a:spcBef>
              <a:spcAft>
                <a:spcPts val="300"/>
              </a:spcAft>
            </a:pPr>
            <a:r>
              <a:rPr lang="en-US" sz="1200" dirty="0"/>
              <a:t>Follow all safety and health standards and rules (including rules regarding bar service)</a:t>
            </a:r>
          </a:p>
          <a:p>
            <a:pPr lvl="2">
              <a:spcBef>
                <a:spcPts val="300"/>
              </a:spcBef>
              <a:spcAft>
                <a:spcPts val="300"/>
              </a:spcAft>
            </a:pPr>
            <a:r>
              <a:rPr lang="en-US" sz="1200" dirty="0"/>
              <a:t>Wear or use prescribed protective equipment</a:t>
            </a:r>
          </a:p>
          <a:p>
            <a:pPr lvl="2">
              <a:spcBef>
                <a:spcPts val="300"/>
              </a:spcBef>
              <a:spcAft>
                <a:spcPts val="300"/>
              </a:spcAft>
            </a:pPr>
            <a:r>
              <a:rPr lang="en-US" sz="1200" dirty="0"/>
              <a:t>Report hazardous conditions to their supervisor immediately</a:t>
            </a:r>
          </a:p>
          <a:p>
            <a:pPr lvl="2">
              <a:spcBef>
                <a:spcPts val="300"/>
              </a:spcBef>
              <a:spcAft>
                <a:spcPts val="300"/>
              </a:spcAft>
            </a:pPr>
            <a:r>
              <a:rPr lang="en-US" sz="1200" dirty="0"/>
              <a:t>Refrain from using broken or unsafe equipment</a:t>
            </a:r>
          </a:p>
          <a:p>
            <a:pPr lvl="2">
              <a:spcBef>
                <a:spcPts val="300"/>
              </a:spcBef>
              <a:spcAft>
                <a:spcPts val="300"/>
              </a:spcAft>
            </a:pPr>
            <a:r>
              <a:rPr lang="en-US" sz="1200" dirty="0"/>
              <a:t>Promptly report any job related injury or illness to their supervisor</a:t>
            </a:r>
          </a:p>
          <a:p>
            <a:pPr lvl="1">
              <a:spcBef>
                <a:spcPts val="300"/>
              </a:spcBef>
              <a:spcAft>
                <a:spcPts val="300"/>
              </a:spcAft>
            </a:pPr>
            <a:r>
              <a:rPr lang="en-US" sz="1400" dirty="0"/>
              <a:t>All facility managers shall: </a:t>
            </a:r>
          </a:p>
          <a:p>
            <a:pPr lvl="2">
              <a:spcBef>
                <a:spcPts val="300"/>
              </a:spcBef>
              <a:spcAft>
                <a:spcPts val="300"/>
              </a:spcAft>
            </a:pPr>
            <a:r>
              <a:rPr lang="en-US" sz="1200" dirty="0"/>
              <a:t>Personally and actively participate in the Accident Prevention Program; set an example for Locals; follow stated policies; and follow required procedures (including rules regarding bar service)</a:t>
            </a:r>
          </a:p>
          <a:p>
            <a:pPr lvl="2">
              <a:spcBef>
                <a:spcPts val="300"/>
              </a:spcBef>
              <a:spcAft>
                <a:spcPts val="300"/>
              </a:spcAft>
            </a:pPr>
            <a:r>
              <a:rPr lang="en-US" sz="1200" dirty="0"/>
              <a:t>Insure that each employee is properly trained in the precautions and safety practices pertaining to a particular job and that the training is properly documented</a:t>
            </a:r>
          </a:p>
          <a:p>
            <a:pPr lvl="2">
              <a:spcBef>
                <a:spcPts val="300"/>
              </a:spcBef>
              <a:spcAft>
                <a:spcPts val="300"/>
              </a:spcAft>
            </a:pPr>
            <a:r>
              <a:rPr lang="en-US" sz="1200" dirty="0"/>
              <a:t>Periodically observe each employee demonstrating their safety knowledge level pertaining to the tasks and/or work procedures that the employee may be called upon to perform. Review compliance with the program no less than on a quarterly basis</a:t>
            </a:r>
          </a:p>
          <a:p>
            <a:pPr lvl="2">
              <a:spcBef>
                <a:spcPts val="300"/>
              </a:spcBef>
              <a:spcAft>
                <a:spcPts val="300"/>
              </a:spcAft>
            </a:pPr>
            <a:r>
              <a:rPr lang="en-US" sz="1200" dirty="0"/>
              <a:t>On a monthly basis, the facility manager or Accident Prevention Manager will make an environmental inspection to verify that the building, grounds and contents are properly maintained and are in a safe condition</a:t>
            </a:r>
          </a:p>
          <a:p>
            <a:pPr lvl="2">
              <a:spcBef>
                <a:spcPts val="300"/>
              </a:spcBef>
              <a:spcAft>
                <a:spcPts val="300"/>
              </a:spcAft>
            </a:pPr>
            <a:r>
              <a:rPr lang="en-US" sz="1200" dirty="0"/>
              <a:t>Give on-the-spot training during work observations and follow-up whenever deficiencies are detected </a:t>
            </a:r>
          </a:p>
          <a:p>
            <a:pPr lvl="2">
              <a:spcBef>
                <a:spcPts val="300"/>
              </a:spcBef>
              <a:spcAft>
                <a:spcPts val="300"/>
              </a:spcAft>
            </a:pPr>
            <a:r>
              <a:rPr lang="en-US" sz="1200" dirty="0"/>
              <a:t>Insure tools and equipment are inspected to maintain a hazard-free work environment; broken or unsafe equipment must be removed from service and repaired or discarded</a:t>
            </a:r>
          </a:p>
          <a:p>
            <a:pPr lvl="2">
              <a:spcBef>
                <a:spcPts val="300"/>
              </a:spcBef>
              <a:spcAft>
                <a:spcPts val="300"/>
              </a:spcAft>
            </a:pPr>
            <a:r>
              <a:rPr lang="en-US" sz="1200" dirty="0"/>
              <a:t>Maintain adequate records</a:t>
            </a:r>
          </a:p>
        </p:txBody>
      </p:sp>
      <p:sp>
        <p:nvSpPr>
          <p:cNvPr id="4" name="Slide Number Placeholder 3"/>
          <p:cNvSpPr>
            <a:spLocks noGrp="1"/>
          </p:cNvSpPr>
          <p:nvPr>
            <p:ph type="sldNum" sz="quarter" idx="12"/>
          </p:nvPr>
        </p:nvSpPr>
        <p:spPr/>
        <p:txBody>
          <a:bodyPr/>
          <a:lstStyle/>
          <a:p>
            <a:fld id="{531DD5F9-5096-4F70-81A1-62488CA6B35E}" type="slidenum">
              <a:rPr lang="en-US" smtClean="0"/>
              <a:pPr/>
              <a:t>5</a:t>
            </a:fld>
            <a:endParaRPr lang="en-US"/>
          </a:p>
        </p:txBody>
      </p:sp>
    </p:spTree>
    <p:extLst>
      <p:ext uri="{BB962C8B-B14F-4D97-AF65-F5344CB8AC3E}">
        <p14:creationId xmlns:p14="http://schemas.microsoft.com/office/powerpoint/2010/main" val="2814497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Exalted Ruler Focus Areas</a:t>
            </a:r>
          </a:p>
        </p:txBody>
      </p:sp>
      <p:sp>
        <p:nvSpPr>
          <p:cNvPr id="3" name="Content Placeholder 2"/>
          <p:cNvSpPr>
            <a:spLocks noGrp="1"/>
          </p:cNvSpPr>
          <p:nvPr>
            <p:ph idx="1"/>
          </p:nvPr>
        </p:nvSpPr>
        <p:spPr>
          <a:xfrm>
            <a:off x="0" y="751840"/>
            <a:ext cx="9144000" cy="5852159"/>
          </a:xfrm>
        </p:spPr>
        <p:txBody>
          <a:bodyPr/>
          <a:lstStyle/>
          <a:p>
            <a:r>
              <a:rPr lang="en-US" sz="1800" dirty="0"/>
              <a:t>Accident Reporting: </a:t>
            </a:r>
          </a:p>
          <a:p>
            <a:pPr lvl="1">
              <a:spcBef>
                <a:spcPts val="600"/>
              </a:spcBef>
              <a:spcAft>
                <a:spcPts val="600"/>
              </a:spcAft>
            </a:pPr>
            <a:r>
              <a:rPr lang="en-US" sz="1400" dirty="0"/>
              <a:t>Any accidents involving bodily injury, other than work-related injuries, and any and all lawsuits should be reported immediately to: </a:t>
            </a:r>
          </a:p>
          <a:p>
            <a:pPr marL="2686050" lvl="6" indent="0">
              <a:buNone/>
            </a:pPr>
            <a:r>
              <a:rPr lang="en-US" sz="1100" dirty="0"/>
              <a:t>Gallagher Bassett Services, Inc. </a:t>
            </a:r>
          </a:p>
          <a:p>
            <a:pPr marL="2686050" lvl="6" indent="0">
              <a:buNone/>
            </a:pPr>
            <a:r>
              <a:rPr lang="en-US" sz="1100" dirty="0"/>
              <a:t>National Claims Unit </a:t>
            </a:r>
          </a:p>
          <a:p>
            <a:pPr marL="2686050" lvl="6" indent="0">
              <a:buNone/>
            </a:pPr>
            <a:r>
              <a:rPr lang="en-US" sz="1100" dirty="0"/>
              <a:t>P. O. Box 7110 • Oakbrook Terrace, IL 60181-7110</a:t>
            </a:r>
          </a:p>
          <a:p>
            <a:pPr marL="2686050" lvl="6" indent="0">
              <a:buNone/>
            </a:pPr>
            <a:r>
              <a:rPr lang="en-US" sz="1100" dirty="0"/>
              <a:t>Executive Towers West II </a:t>
            </a:r>
          </a:p>
          <a:p>
            <a:pPr marL="2686050" lvl="6" indent="0">
              <a:buNone/>
            </a:pPr>
            <a:r>
              <a:rPr lang="en-US" sz="1100" dirty="0"/>
              <a:t>1411 Opus Place, Suite 400 </a:t>
            </a:r>
          </a:p>
          <a:p>
            <a:pPr marL="2686050" lvl="6" indent="0">
              <a:buNone/>
            </a:pPr>
            <a:r>
              <a:rPr lang="en-US" sz="1100" dirty="0"/>
              <a:t>Downers Grove, IL 60515 </a:t>
            </a:r>
          </a:p>
          <a:p>
            <a:pPr marL="2686050" lvl="6" indent="0">
              <a:buNone/>
            </a:pPr>
            <a:r>
              <a:rPr lang="en-US" sz="1100" dirty="0"/>
              <a:t>(800) 962-7088 • F (800) 223-7006 </a:t>
            </a:r>
          </a:p>
          <a:p>
            <a:pPr marL="2686050" lvl="6" indent="0">
              <a:buNone/>
            </a:pPr>
            <a:r>
              <a:rPr lang="en-US" sz="1100" dirty="0"/>
              <a:t>GB-Oakbrook_Terrace-Mail@gbtpa.com </a:t>
            </a:r>
          </a:p>
          <a:p>
            <a:pPr lvl="1">
              <a:spcBef>
                <a:spcPts val="600"/>
              </a:spcBef>
              <a:spcAft>
                <a:spcPts val="600"/>
              </a:spcAft>
            </a:pPr>
            <a:r>
              <a:rPr lang="en-US" sz="1400" dirty="0"/>
              <a:t>All losses involving Property Plus shall be reported to: </a:t>
            </a:r>
          </a:p>
          <a:p>
            <a:pPr marL="2686050" lvl="6" indent="0">
              <a:buNone/>
            </a:pPr>
            <a:r>
              <a:rPr lang="en-US" sz="1100" dirty="0"/>
              <a:t>Aon Affinity Services, Inc. </a:t>
            </a:r>
          </a:p>
          <a:p>
            <a:pPr marL="2686050" lvl="6" indent="0">
              <a:buNone/>
            </a:pPr>
            <a:r>
              <a:rPr lang="en-US" sz="1100" dirty="0"/>
              <a:t>200 E. Randolph Street, 4th Floor </a:t>
            </a:r>
          </a:p>
          <a:p>
            <a:pPr marL="2686050" lvl="6" indent="0">
              <a:buNone/>
            </a:pPr>
            <a:r>
              <a:rPr lang="en-US" sz="1100" dirty="0"/>
              <a:t>Chicago, IL 60601-6416 </a:t>
            </a:r>
          </a:p>
          <a:p>
            <a:pPr marL="2686050" lvl="6" indent="0">
              <a:buNone/>
            </a:pPr>
            <a:r>
              <a:rPr lang="en-US" sz="1100" dirty="0"/>
              <a:t>(800) 421-3557 or (312) 381-2727 • F (312) 381-2751 </a:t>
            </a:r>
          </a:p>
          <a:p>
            <a:pPr marL="2686050" lvl="6" indent="0">
              <a:buNone/>
            </a:pPr>
            <a:endParaRPr lang="en-US" sz="1100" dirty="0"/>
          </a:p>
          <a:p>
            <a:pPr lvl="1">
              <a:spcBef>
                <a:spcPts val="600"/>
              </a:spcBef>
              <a:spcAft>
                <a:spcPts val="600"/>
              </a:spcAft>
            </a:pPr>
            <a:r>
              <a:rPr lang="en-US" sz="1400" dirty="0"/>
              <a:t>Work-related injuries should be reported to the Lodge’s Workers Compensation carrier (all Lodges are encouraged to obtain at least a minimum premium policy—even those without employees—in the event a person claims to be an employee)</a:t>
            </a:r>
          </a:p>
          <a:p>
            <a:pPr marL="457200" lvl="1" indent="0" algn="ctr">
              <a:spcBef>
                <a:spcPts val="600"/>
              </a:spcBef>
              <a:spcAft>
                <a:spcPts val="600"/>
              </a:spcAft>
              <a:buNone/>
            </a:pPr>
            <a:r>
              <a:rPr lang="en-US" sz="1050" dirty="0"/>
              <a:t>DO NOT REPORT SUCH CLAIMS TO GALLAGHER BASSET OR AON AFFINITY SERVICES, INC. </a:t>
            </a:r>
            <a:endParaRPr lang="en-US" sz="1400" dirty="0"/>
          </a:p>
          <a:p>
            <a:pPr lvl="1">
              <a:spcBef>
                <a:spcPts val="600"/>
              </a:spcBef>
              <a:spcAft>
                <a:spcPts val="600"/>
              </a:spcAft>
            </a:pPr>
            <a:r>
              <a:rPr lang="en-US" sz="1400" dirty="0"/>
              <a:t>Questions may also be directed to the Elks Insurance Department at (773) 755-4714</a:t>
            </a:r>
          </a:p>
          <a:p>
            <a:pPr lvl="1">
              <a:spcBef>
                <a:spcPts val="600"/>
              </a:spcBef>
              <a:spcAft>
                <a:spcPts val="600"/>
              </a:spcAft>
            </a:pPr>
            <a:endParaRPr lang="en-US" sz="1400" dirty="0"/>
          </a:p>
          <a:p>
            <a:pPr marL="457200" lvl="1" indent="0">
              <a:spcBef>
                <a:spcPts val="600"/>
              </a:spcBef>
              <a:spcAft>
                <a:spcPts val="600"/>
              </a:spcAft>
              <a:buNone/>
            </a:pPr>
            <a:endParaRPr lang="en-US" sz="1400" dirty="0"/>
          </a:p>
          <a:p>
            <a:pPr marL="457200" lvl="1" indent="0">
              <a:spcBef>
                <a:spcPts val="600"/>
              </a:spcBef>
              <a:spcAft>
                <a:spcPts val="600"/>
              </a:spcAft>
              <a:buNone/>
            </a:pPr>
            <a:endParaRPr lang="en-US" sz="1400" dirty="0"/>
          </a:p>
          <a:p>
            <a:pPr marL="457200" lvl="1" indent="0">
              <a:spcBef>
                <a:spcPts val="600"/>
              </a:spcBef>
              <a:spcAft>
                <a:spcPts val="600"/>
              </a:spcAft>
              <a:buNone/>
            </a:pPr>
            <a:endParaRPr lang="en-US" sz="1400" dirty="0"/>
          </a:p>
          <a:p>
            <a:pPr lvl="1">
              <a:spcBef>
                <a:spcPts val="600"/>
              </a:spcBef>
              <a:spcAft>
                <a:spcPts val="600"/>
              </a:spcAft>
            </a:pPr>
            <a:endParaRPr lang="en-US" sz="1400" dirty="0"/>
          </a:p>
          <a:p>
            <a:endParaRPr lang="en-US" dirty="0"/>
          </a:p>
        </p:txBody>
      </p:sp>
      <p:sp>
        <p:nvSpPr>
          <p:cNvPr id="4" name="Slide Number Placeholder 3"/>
          <p:cNvSpPr>
            <a:spLocks noGrp="1"/>
          </p:cNvSpPr>
          <p:nvPr>
            <p:ph type="sldNum" sz="quarter" idx="12"/>
          </p:nvPr>
        </p:nvSpPr>
        <p:spPr/>
        <p:txBody>
          <a:bodyPr/>
          <a:lstStyle/>
          <a:p>
            <a:fld id="{531DD5F9-5096-4F70-81A1-62488CA6B35E}" type="slidenum">
              <a:rPr lang="en-US" smtClean="0"/>
              <a:pPr/>
              <a:t>6</a:t>
            </a:fld>
            <a:endParaRPr lang="en-US"/>
          </a:p>
        </p:txBody>
      </p:sp>
    </p:spTree>
    <p:extLst>
      <p:ext uri="{BB962C8B-B14F-4D97-AF65-F5344CB8AC3E}">
        <p14:creationId xmlns:p14="http://schemas.microsoft.com/office/powerpoint/2010/main" val="2651649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Exalted Ruler Focus Areas</a:t>
            </a:r>
          </a:p>
        </p:txBody>
      </p:sp>
      <p:sp>
        <p:nvSpPr>
          <p:cNvPr id="3" name="Content Placeholder 2"/>
          <p:cNvSpPr>
            <a:spLocks noGrp="1"/>
          </p:cNvSpPr>
          <p:nvPr>
            <p:ph idx="1"/>
          </p:nvPr>
        </p:nvSpPr>
        <p:spPr>
          <a:xfrm>
            <a:off x="0" y="751840"/>
            <a:ext cx="9144000" cy="5852160"/>
          </a:xfrm>
        </p:spPr>
        <p:txBody>
          <a:bodyPr/>
          <a:lstStyle/>
          <a:p>
            <a:r>
              <a:rPr lang="en-US" sz="1800" dirty="0"/>
              <a:t>Recommended Alcohol Training Policies / Procedures:</a:t>
            </a:r>
          </a:p>
          <a:p>
            <a:pPr lvl="1">
              <a:spcBef>
                <a:spcPts val="600"/>
              </a:spcBef>
              <a:spcAft>
                <a:spcPts val="600"/>
              </a:spcAft>
            </a:pPr>
            <a:r>
              <a:rPr lang="en-US" sz="1400" dirty="0"/>
              <a:t>Comply with all local and state laws at all times.</a:t>
            </a:r>
          </a:p>
          <a:p>
            <a:pPr lvl="1">
              <a:spcBef>
                <a:spcPts val="600"/>
              </a:spcBef>
              <a:spcAft>
                <a:spcPts val="600"/>
              </a:spcAft>
            </a:pPr>
            <a:r>
              <a:rPr lang="en-US" sz="1400" dirty="0"/>
              <a:t>No person shall be admitted to the facilities who is not a member or a guest</a:t>
            </a:r>
          </a:p>
          <a:p>
            <a:pPr lvl="1">
              <a:spcBef>
                <a:spcPts val="600"/>
              </a:spcBef>
              <a:spcAft>
                <a:spcPts val="600"/>
              </a:spcAft>
            </a:pPr>
            <a:r>
              <a:rPr lang="en-US" sz="1400" dirty="0"/>
              <a:t>Minors cannot be served alcoholic beverages under any circumstances</a:t>
            </a:r>
          </a:p>
          <a:p>
            <a:pPr lvl="1">
              <a:spcBef>
                <a:spcPts val="600"/>
              </a:spcBef>
              <a:spcAft>
                <a:spcPts val="600"/>
              </a:spcAft>
            </a:pPr>
            <a:r>
              <a:rPr lang="en-US" sz="1400" dirty="0"/>
              <a:t>If a person appears to be intoxicated or is approaching intoxication, he/she must not continue to receive alcoholic beverages under any circumstances – </a:t>
            </a:r>
            <a:r>
              <a:rPr lang="en-US" sz="1100" dirty="0"/>
              <a:t>Note It is a server’s duty to observe the patron’s condition and the amount of alcohol consumed; procedures for stopping the service of alcohol in a polite but effective manner must be installed</a:t>
            </a:r>
          </a:p>
          <a:p>
            <a:pPr lvl="1">
              <a:spcBef>
                <a:spcPts val="600"/>
              </a:spcBef>
              <a:spcAft>
                <a:spcPts val="600"/>
              </a:spcAft>
            </a:pPr>
            <a:r>
              <a:rPr lang="en-US" sz="1400" dirty="0"/>
              <a:t>It is strongly recommended that anyone involved in the service of alcohol, whether employees or volunteers, attend alcohol service training courses</a:t>
            </a:r>
          </a:p>
          <a:p>
            <a:pPr lvl="1">
              <a:spcBef>
                <a:spcPts val="600"/>
              </a:spcBef>
              <a:spcAft>
                <a:spcPts val="600"/>
              </a:spcAft>
            </a:pPr>
            <a:r>
              <a:rPr lang="en-US" sz="1400" dirty="0"/>
              <a:t>Anyone involved in the service of alcohol should not be allowed to drink alcoholic beverages while on duty under any circumstances</a:t>
            </a:r>
          </a:p>
          <a:p>
            <a:pPr lvl="1">
              <a:spcBef>
                <a:spcPts val="600"/>
              </a:spcBef>
              <a:spcAft>
                <a:spcPts val="600"/>
              </a:spcAft>
            </a:pPr>
            <a:r>
              <a:rPr lang="en-US" sz="1400" dirty="0"/>
              <a:t>Before being allowed to perform a specific activity for the first time, the manager shall verify that all employees received proper training in the various precautions and safety practices relevant to that activity and that the training is properly documented</a:t>
            </a:r>
          </a:p>
          <a:p>
            <a:pPr lvl="1">
              <a:spcBef>
                <a:spcPts val="600"/>
              </a:spcBef>
              <a:spcAft>
                <a:spcPts val="600"/>
              </a:spcAft>
            </a:pPr>
            <a:r>
              <a:rPr lang="en-US" sz="1400" dirty="0"/>
              <a:t>At least once a year, employees shall demonstrate their safety knowledge levels relevant to their tasks and/or work procedures through yearly safety knowledge reviews, formal training courses, if applicable, and/or documented work observations conducted by the manager or supervisor</a:t>
            </a:r>
          </a:p>
          <a:p>
            <a:pPr lvl="1">
              <a:spcBef>
                <a:spcPts val="600"/>
              </a:spcBef>
              <a:spcAft>
                <a:spcPts val="600"/>
              </a:spcAft>
            </a:pPr>
            <a:r>
              <a:rPr lang="en-US" sz="1400" dirty="0"/>
              <a:t>All employees, volunteers and members should be made aware that discriminatory practices are not acceptable and will not be tolerated between member/employee or between employee/employee</a:t>
            </a:r>
            <a:endParaRPr lang="en-US" dirty="0"/>
          </a:p>
        </p:txBody>
      </p:sp>
      <p:sp>
        <p:nvSpPr>
          <p:cNvPr id="4" name="Slide Number Placeholder 3"/>
          <p:cNvSpPr>
            <a:spLocks noGrp="1"/>
          </p:cNvSpPr>
          <p:nvPr>
            <p:ph type="sldNum" sz="quarter" idx="12"/>
          </p:nvPr>
        </p:nvSpPr>
        <p:spPr/>
        <p:txBody>
          <a:bodyPr/>
          <a:lstStyle/>
          <a:p>
            <a:fld id="{531DD5F9-5096-4F70-81A1-62488CA6B35E}" type="slidenum">
              <a:rPr lang="en-US" smtClean="0"/>
              <a:pPr/>
              <a:t>7</a:t>
            </a:fld>
            <a:endParaRPr lang="en-US"/>
          </a:p>
        </p:txBody>
      </p:sp>
    </p:spTree>
    <p:extLst>
      <p:ext uri="{BB962C8B-B14F-4D97-AF65-F5344CB8AC3E}">
        <p14:creationId xmlns:p14="http://schemas.microsoft.com/office/powerpoint/2010/main" val="3660493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Exalted Ruler Focus Areas</a:t>
            </a:r>
          </a:p>
        </p:txBody>
      </p:sp>
      <p:sp>
        <p:nvSpPr>
          <p:cNvPr id="3" name="Content Placeholder 2"/>
          <p:cNvSpPr>
            <a:spLocks noGrp="1"/>
          </p:cNvSpPr>
          <p:nvPr>
            <p:ph idx="1"/>
          </p:nvPr>
        </p:nvSpPr>
        <p:spPr>
          <a:xfrm>
            <a:off x="0" y="751840"/>
            <a:ext cx="9144000" cy="5852160"/>
          </a:xfrm>
        </p:spPr>
        <p:txBody>
          <a:bodyPr/>
          <a:lstStyle/>
          <a:p>
            <a:pPr>
              <a:spcBef>
                <a:spcPts val="600"/>
              </a:spcBef>
              <a:spcAft>
                <a:spcPts val="600"/>
              </a:spcAft>
            </a:pPr>
            <a:r>
              <a:rPr lang="en-US" sz="1800" dirty="0"/>
              <a:t>Responsible Management / Business Review </a:t>
            </a:r>
          </a:p>
          <a:p>
            <a:pPr lvl="1">
              <a:spcBef>
                <a:spcPts val="600"/>
              </a:spcBef>
              <a:spcAft>
                <a:spcPts val="600"/>
              </a:spcAft>
            </a:pPr>
            <a:r>
              <a:rPr lang="en-US" sz="1400" dirty="0"/>
              <a:t>Local Lodge management, including officers, directors, trustees and employed managers, is obligated to conduct Lodge business in a responsible, prudent and ethical manner to serve the interests of the Local Lodge and the Order</a:t>
            </a:r>
          </a:p>
          <a:p>
            <a:pPr lvl="1">
              <a:spcBef>
                <a:spcPts val="300"/>
              </a:spcBef>
              <a:spcAft>
                <a:spcPts val="300"/>
              </a:spcAft>
            </a:pPr>
            <a:r>
              <a:rPr lang="en-US" sz="1400" dirty="0"/>
              <a:t>To this end, it is imperative that each Local Lodge:</a:t>
            </a:r>
          </a:p>
          <a:p>
            <a:pPr lvl="2">
              <a:spcBef>
                <a:spcPts val="300"/>
              </a:spcBef>
              <a:spcAft>
                <a:spcPts val="300"/>
              </a:spcAft>
            </a:pPr>
            <a:r>
              <a:rPr lang="en-US" sz="1200" dirty="0"/>
              <a:t>Establish/enforce proper procedures: </a:t>
            </a:r>
          </a:p>
          <a:p>
            <a:pPr lvl="3">
              <a:spcBef>
                <a:spcPts val="300"/>
              </a:spcBef>
              <a:spcAft>
                <a:spcPts val="300"/>
              </a:spcAft>
            </a:pPr>
            <a:r>
              <a:rPr lang="en-US" sz="1000" dirty="0"/>
              <a:t>Money handling</a:t>
            </a:r>
          </a:p>
          <a:p>
            <a:pPr lvl="3">
              <a:spcBef>
                <a:spcPts val="300"/>
              </a:spcBef>
              <a:spcAft>
                <a:spcPts val="300"/>
              </a:spcAft>
            </a:pPr>
            <a:r>
              <a:rPr lang="en-US" sz="1000" dirty="0"/>
              <a:t>Personnel practices/procedures (establish written work rules and sexual harassment policies)</a:t>
            </a:r>
          </a:p>
          <a:p>
            <a:pPr lvl="3">
              <a:spcBef>
                <a:spcPts val="300"/>
              </a:spcBef>
              <a:spcAft>
                <a:spcPts val="300"/>
              </a:spcAft>
            </a:pPr>
            <a:r>
              <a:rPr lang="en-US" sz="1000" dirty="0"/>
              <a:t>Review business results on an ongoing basis to ensure efficiency and avoid defalcations. </a:t>
            </a:r>
          </a:p>
          <a:p>
            <a:pPr lvl="3">
              <a:spcBef>
                <a:spcPts val="300"/>
              </a:spcBef>
              <a:spcAft>
                <a:spcPts val="300"/>
              </a:spcAft>
            </a:pPr>
            <a:r>
              <a:rPr lang="en-US" sz="1000" dirty="0"/>
              <a:t>Establish proper rules to avoid conflict of interest or the appearance of conflict</a:t>
            </a:r>
          </a:p>
          <a:p>
            <a:pPr lvl="3">
              <a:spcBef>
                <a:spcPts val="300"/>
              </a:spcBef>
              <a:spcAft>
                <a:spcPts val="300"/>
              </a:spcAft>
            </a:pPr>
            <a:r>
              <a:rPr lang="en-US" sz="1000" dirty="0"/>
              <a:t>It is strongly recommended that Lodge checks require at least two signatures (Lodge leadership is obligated to determine such requirements)</a:t>
            </a:r>
          </a:p>
          <a:p>
            <a:pPr lvl="2">
              <a:spcBef>
                <a:spcPts val="300"/>
              </a:spcBef>
              <a:spcAft>
                <a:spcPts val="300"/>
              </a:spcAft>
            </a:pPr>
            <a:r>
              <a:rPr lang="en-US" sz="1200" dirty="0"/>
              <a:t>Comply with local, state, and federal laws </a:t>
            </a:r>
          </a:p>
          <a:p>
            <a:pPr lvl="2">
              <a:spcBef>
                <a:spcPts val="300"/>
              </a:spcBef>
              <a:spcAft>
                <a:spcPts val="300"/>
              </a:spcAft>
            </a:pPr>
            <a:r>
              <a:rPr lang="en-US" sz="1200" dirty="0"/>
              <a:t>Business operational rules and requirements: </a:t>
            </a:r>
          </a:p>
          <a:p>
            <a:pPr lvl="3">
              <a:spcBef>
                <a:spcPts val="300"/>
              </a:spcBef>
              <a:spcAft>
                <a:spcPts val="300"/>
              </a:spcAft>
            </a:pPr>
            <a:r>
              <a:rPr lang="en-US" sz="1000" dirty="0"/>
              <a:t>Properly prepare all state and federal tax reports for operations. </a:t>
            </a:r>
          </a:p>
          <a:p>
            <a:pPr lvl="3">
              <a:spcBef>
                <a:spcPts val="300"/>
              </a:spcBef>
              <a:spcAft>
                <a:spcPts val="300"/>
              </a:spcAft>
            </a:pPr>
            <a:r>
              <a:rPr lang="en-US" sz="1000" dirty="0"/>
              <a:t>Comply with federal, state and local licensing requirements </a:t>
            </a:r>
          </a:p>
          <a:p>
            <a:pPr lvl="3">
              <a:spcBef>
                <a:spcPts val="300"/>
              </a:spcBef>
              <a:spcAft>
                <a:spcPts val="300"/>
              </a:spcAft>
            </a:pPr>
            <a:r>
              <a:rPr lang="en-US" sz="1000" dirty="0"/>
              <a:t>Provide all required reports to the Order </a:t>
            </a:r>
          </a:p>
          <a:p>
            <a:pPr lvl="2">
              <a:spcBef>
                <a:spcPts val="300"/>
              </a:spcBef>
              <a:spcAft>
                <a:spcPts val="300"/>
              </a:spcAft>
            </a:pPr>
            <a:r>
              <a:rPr lang="en-US" sz="1200" dirty="0"/>
              <a:t>Review of Lodge operations: </a:t>
            </a:r>
          </a:p>
          <a:p>
            <a:pPr lvl="3">
              <a:spcBef>
                <a:spcPts val="300"/>
              </a:spcBef>
              <a:spcAft>
                <a:spcPts val="300"/>
              </a:spcAft>
            </a:pPr>
            <a:r>
              <a:rPr lang="en-US" sz="1000" dirty="0"/>
              <a:t>Outside audits </a:t>
            </a:r>
          </a:p>
          <a:p>
            <a:pPr lvl="3">
              <a:spcBef>
                <a:spcPts val="300"/>
              </a:spcBef>
              <a:spcAft>
                <a:spcPts val="300"/>
              </a:spcAft>
            </a:pPr>
            <a:r>
              <a:rPr lang="en-US" sz="1000" dirty="0"/>
              <a:t>Analysis of operational results </a:t>
            </a:r>
          </a:p>
          <a:p>
            <a:pPr lvl="3">
              <a:spcBef>
                <a:spcPts val="300"/>
              </a:spcBef>
              <a:spcAft>
                <a:spcPts val="300"/>
              </a:spcAft>
            </a:pPr>
            <a:r>
              <a:rPr lang="en-US" sz="1000" dirty="0"/>
              <a:t>Monitoring of compliance to established rules </a:t>
            </a:r>
          </a:p>
          <a:p>
            <a:endParaRPr lang="en-US" sz="1800" dirty="0"/>
          </a:p>
        </p:txBody>
      </p:sp>
      <p:sp>
        <p:nvSpPr>
          <p:cNvPr id="4" name="Slide Number Placeholder 3"/>
          <p:cNvSpPr>
            <a:spLocks noGrp="1"/>
          </p:cNvSpPr>
          <p:nvPr>
            <p:ph type="sldNum" sz="quarter" idx="12"/>
          </p:nvPr>
        </p:nvSpPr>
        <p:spPr/>
        <p:txBody>
          <a:bodyPr/>
          <a:lstStyle/>
          <a:p>
            <a:fld id="{531DD5F9-5096-4F70-81A1-62488CA6B35E}" type="slidenum">
              <a:rPr lang="en-US" smtClean="0"/>
              <a:pPr/>
              <a:t>8</a:t>
            </a:fld>
            <a:endParaRPr lang="en-US"/>
          </a:p>
        </p:txBody>
      </p:sp>
    </p:spTree>
    <p:extLst>
      <p:ext uri="{BB962C8B-B14F-4D97-AF65-F5344CB8AC3E}">
        <p14:creationId xmlns:p14="http://schemas.microsoft.com/office/powerpoint/2010/main" val="1693949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Exalted Ruler Focus Areas</a:t>
            </a:r>
          </a:p>
        </p:txBody>
      </p:sp>
      <p:sp>
        <p:nvSpPr>
          <p:cNvPr id="3" name="Content Placeholder 2"/>
          <p:cNvSpPr>
            <a:spLocks noGrp="1"/>
          </p:cNvSpPr>
          <p:nvPr>
            <p:ph idx="1"/>
          </p:nvPr>
        </p:nvSpPr>
        <p:spPr>
          <a:xfrm>
            <a:off x="0" y="751840"/>
            <a:ext cx="9144000" cy="5374323"/>
          </a:xfrm>
        </p:spPr>
        <p:txBody>
          <a:bodyPr/>
          <a:lstStyle/>
          <a:p>
            <a:r>
              <a:rPr lang="en-US" sz="1800" dirty="0"/>
              <a:t>Responsible Management / Business Review, </a:t>
            </a:r>
            <a:r>
              <a:rPr lang="en-US" sz="1800" dirty="0" err="1"/>
              <a:t>con’t</a:t>
            </a:r>
            <a:endParaRPr lang="en-US" sz="1800" dirty="0"/>
          </a:p>
          <a:p>
            <a:pPr marL="0" indent="0">
              <a:buNone/>
            </a:pPr>
            <a:r>
              <a:rPr lang="en-US" sz="1800" dirty="0"/>
              <a:t> </a:t>
            </a:r>
          </a:p>
          <a:p>
            <a:pPr lvl="1"/>
            <a:r>
              <a:rPr lang="en-US" sz="1400" dirty="0"/>
              <a:t>Legal Review/Contracts: </a:t>
            </a:r>
          </a:p>
          <a:p>
            <a:pPr lvl="2">
              <a:spcBef>
                <a:spcPts val="600"/>
              </a:spcBef>
              <a:spcAft>
                <a:spcPts val="600"/>
              </a:spcAft>
            </a:pPr>
            <a:r>
              <a:rPr lang="en-US" sz="1200" dirty="0"/>
              <a:t>Regarding contractual liability, do not sign or otherwise obligate the Lodge without the advice of legal counsel or others who have knowledge of contract law (Grand Lodge must approve any long-term leases)</a:t>
            </a:r>
          </a:p>
          <a:p>
            <a:pPr lvl="2">
              <a:spcBef>
                <a:spcPts val="600"/>
              </a:spcBef>
              <a:spcAft>
                <a:spcPts val="600"/>
              </a:spcAft>
            </a:pPr>
            <a:r>
              <a:rPr lang="en-US" sz="1200" dirty="0"/>
              <a:t>If a portion of the Lodge’s building(s), parking lot(s), or other Lodge facilities is leased to others, make sure the tenant provides indemnification from any claims arising out of the tenant’s use of the facilities, except in cases where the Lodge is found to be solely negligent</a:t>
            </a:r>
          </a:p>
          <a:p>
            <a:pPr lvl="2">
              <a:spcBef>
                <a:spcPts val="600"/>
              </a:spcBef>
              <a:spcAft>
                <a:spcPts val="600"/>
              </a:spcAft>
            </a:pPr>
            <a:r>
              <a:rPr lang="en-US" sz="1200" dirty="0"/>
              <a:t>If possible, service contracts should be established before there is a need for service (caterers, facility managers, snow removal, electricians, plumbers, equipment servicers, etc.)</a:t>
            </a:r>
          </a:p>
          <a:p>
            <a:pPr lvl="3">
              <a:spcBef>
                <a:spcPts val="300"/>
              </a:spcBef>
              <a:spcAft>
                <a:spcPts val="300"/>
              </a:spcAft>
            </a:pPr>
            <a:r>
              <a:rPr lang="en-US" sz="1000" dirty="0"/>
              <a:t>These contracts should state that the contractor will indemnify the Lodge from all negligence except for cases where the Lodge is solely negligent</a:t>
            </a:r>
          </a:p>
          <a:p>
            <a:pPr lvl="3">
              <a:spcBef>
                <a:spcPts val="300"/>
              </a:spcBef>
              <a:spcAft>
                <a:spcPts val="300"/>
              </a:spcAft>
            </a:pPr>
            <a:r>
              <a:rPr lang="en-US" sz="1000" dirty="0"/>
              <a:t>They should require the contractor to provide evidence of insurance on a continuing basis that names the Lodge as an additional insured and provides contractual liability coverage insuring the indemnification </a:t>
            </a:r>
          </a:p>
          <a:p>
            <a:pPr lvl="2">
              <a:spcBef>
                <a:spcPts val="600"/>
              </a:spcBef>
              <a:spcAft>
                <a:spcPts val="600"/>
              </a:spcAft>
            </a:pPr>
            <a:r>
              <a:rPr lang="en-US" sz="1200" dirty="0"/>
              <a:t>Review all past legal documents and contracts to establish compliance with the recommended procedures</a:t>
            </a:r>
          </a:p>
          <a:p>
            <a:pPr lvl="2">
              <a:spcBef>
                <a:spcPts val="600"/>
              </a:spcBef>
              <a:spcAft>
                <a:spcPts val="600"/>
              </a:spcAft>
            </a:pPr>
            <a:r>
              <a:rPr lang="en-US" sz="1200" dirty="0"/>
              <a:t>Local Lodges should never, under any circumstances, assume responsibility for an individual’s or business’s business operations or attempt to use the Elks insurance or self-insurance programs to benefit others</a:t>
            </a:r>
          </a:p>
          <a:p>
            <a:pPr lvl="2">
              <a:spcBef>
                <a:spcPts val="600"/>
              </a:spcBef>
              <a:spcAft>
                <a:spcPts val="600"/>
              </a:spcAft>
            </a:pPr>
            <a:r>
              <a:rPr lang="en-US" sz="1200" dirty="0"/>
              <a:t>Lodges that own or operate substantial business operations that are not directly related to a Lodge’s general operations must obtain separate and independent liability insurance and seek approval to include such operations in the Elks Property Plus Program (this includes operations conducted by the Lodge and leased to others)</a:t>
            </a:r>
          </a:p>
          <a:p>
            <a:pPr lvl="2">
              <a:spcBef>
                <a:spcPts val="600"/>
              </a:spcBef>
              <a:spcAft>
                <a:spcPts val="600"/>
              </a:spcAft>
            </a:pPr>
            <a:r>
              <a:rPr lang="en-US" sz="1200" dirty="0"/>
              <a:t>All Lodges must comply with the Statutes of the Order</a:t>
            </a:r>
          </a:p>
          <a:p>
            <a:endParaRPr lang="en-US" dirty="0"/>
          </a:p>
        </p:txBody>
      </p:sp>
      <p:sp>
        <p:nvSpPr>
          <p:cNvPr id="4" name="Slide Number Placeholder 3"/>
          <p:cNvSpPr>
            <a:spLocks noGrp="1"/>
          </p:cNvSpPr>
          <p:nvPr>
            <p:ph type="sldNum" sz="quarter" idx="12"/>
          </p:nvPr>
        </p:nvSpPr>
        <p:spPr/>
        <p:txBody>
          <a:bodyPr/>
          <a:lstStyle/>
          <a:p>
            <a:fld id="{531DD5F9-5096-4F70-81A1-62488CA6B35E}" type="slidenum">
              <a:rPr lang="en-US" smtClean="0"/>
              <a:pPr/>
              <a:t>9</a:t>
            </a:fld>
            <a:endParaRPr lang="en-US"/>
          </a:p>
        </p:txBody>
      </p:sp>
    </p:spTree>
    <p:extLst>
      <p:ext uri="{BB962C8B-B14F-4D97-AF65-F5344CB8AC3E}">
        <p14:creationId xmlns:p14="http://schemas.microsoft.com/office/powerpoint/2010/main" val="1639916306"/>
      </p:ext>
    </p:extLst>
  </p:cSld>
  <p:clrMapOvr>
    <a:masterClrMapping/>
  </p:clrMapOvr>
</p:sld>
</file>

<file path=ppt/theme/theme1.xml><?xml version="1.0" encoding="utf-8"?>
<a:theme xmlns:a="http://schemas.openxmlformats.org/drawingml/2006/main" name="NAVAIR_Brie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AVAIR Arial">
      <a:majorFont>
        <a:latin typeface="Arial"/>
        <a:ea typeface="MS PGothic"/>
        <a:cs typeface=""/>
      </a:majorFont>
      <a:minorFont>
        <a:latin typeface="Arial Narrow"/>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outerShdw dist="17961" dir="2700000" algn="ctr" rotWithShape="0">
            <a:schemeClr val="bg1"/>
          </a:outerShdw>
        </a:effectLst>
      </a:spPr>
      <a:bodyPr vert="horz" wrap="square" lIns="90487" tIns="91440" rIns="90487" bIns="91440" numCol="1" anchor="t" anchorCtr="0" compatLnSpc="1">
        <a:prstTxWarp prst="textNoShape">
          <a:avLst/>
        </a:prstTxWarp>
        <a:spAutoFit/>
      </a:bodyPr>
      <a:lstStyle>
        <a:defPPr marL="223838" marR="0" indent="-223838" algn="ctr" defTabSz="895350" rtl="0" eaLnBrk="0" fontAlgn="base" latinLnBrk="0" hangingPunct="0">
          <a:lnSpc>
            <a:spcPct val="90000"/>
          </a:lnSpc>
          <a:spcBef>
            <a:spcPct val="15000"/>
          </a:spcBef>
          <a:spcAft>
            <a:spcPct val="0"/>
          </a:spcAft>
          <a:buClrTx/>
          <a:buSzPct val="100000"/>
          <a:buFontTx/>
          <a:buNone/>
          <a:tabLst/>
          <a:defRPr kumimoji="0" lang="en-US" sz="16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outerShdw dist="17961" dir="2700000" algn="ctr" rotWithShape="0">
            <a:schemeClr val="bg1"/>
          </a:outerShdw>
        </a:effectLst>
      </a:spPr>
      <a:bodyPr vert="horz" wrap="square" lIns="90487" tIns="91440" rIns="90487" bIns="91440" numCol="1" anchor="t" anchorCtr="0" compatLnSpc="1">
        <a:prstTxWarp prst="textNoShape">
          <a:avLst/>
        </a:prstTxWarp>
        <a:spAutoFit/>
      </a:bodyPr>
      <a:lstStyle>
        <a:defPPr marL="223838" marR="0" indent="-223838" algn="ctr" defTabSz="895350" rtl="0" eaLnBrk="0" fontAlgn="base" latinLnBrk="0" hangingPunct="0">
          <a:lnSpc>
            <a:spcPct val="90000"/>
          </a:lnSpc>
          <a:spcBef>
            <a:spcPct val="15000"/>
          </a:spcBef>
          <a:spcAft>
            <a:spcPct val="0"/>
          </a:spcAft>
          <a:buClrTx/>
          <a:buSzPct val="100000"/>
          <a:buFontTx/>
          <a:buNone/>
          <a:tabLst/>
          <a:defRPr kumimoji="0" lang="en-US" sz="1600" b="1" i="0" u="none" strike="noStrike" cap="none" normalizeH="0" baseline="0" smtClean="0">
            <a:ln>
              <a:noFill/>
            </a:ln>
            <a:solidFill>
              <a:schemeClr val="bg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99"/>
        </a:dk2>
        <a:lt2>
          <a:srgbClr val="0099CC"/>
        </a:lt2>
        <a:accent1>
          <a:srgbClr val="EAEAEA"/>
        </a:accent1>
        <a:accent2>
          <a:srgbClr val="CCECFF"/>
        </a:accent2>
        <a:accent3>
          <a:srgbClr val="FFFFFF"/>
        </a:accent3>
        <a:accent4>
          <a:srgbClr val="000000"/>
        </a:accent4>
        <a:accent5>
          <a:srgbClr val="F3F3F3"/>
        </a:accent5>
        <a:accent6>
          <a:srgbClr val="B9D6E7"/>
        </a:accent6>
        <a:hlink>
          <a:srgbClr val="1C295B"/>
        </a:hlink>
        <a:folHlink>
          <a:srgbClr val="41457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hite with Se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hite Blue Bott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White no Se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ransition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Blue Bann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46998</TotalTime>
  <Pages>24</Pages>
  <Words>1961</Words>
  <Application>Microsoft Office PowerPoint</Application>
  <PresentationFormat>On-screen Show (4:3)</PresentationFormat>
  <Paragraphs>167</Paragraphs>
  <Slides>12</Slides>
  <Notes>2</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12</vt:i4>
      </vt:variant>
    </vt:vector>
  </HeadingPairs>
  <TitlesOfParts>
    <vt:vector size="22" baseType="lpstr">
      <vt:lpstr>MS PGothic</vt:lpstr>
      <vt:lpstr>Arial</vt:lpstr>
      <vt:lpstr>Arial Narrow</vt:lpstr>
      <vt:lpstr>Wingdings</vt:lpstr>
      <vt:lpstr>NAVAIR_Brief</vt:lpstr>
      <vt:lpstr>White with Seal</vt:lpstr>
      <vt:lpstr>White Blue Bottom</vt:lpstr>
      <vt:lpstr>White no Seal</vt:lpstr>
      <vt:lpstr>Transition Slide</vt:lpstr>
      <vt:lpstr>Blue Banner</vt:lpstr>
      <vt:lpstr>Elks State Training  Accident Prevention and Insurance Risk Committee Overview </vt:lpstr>
      <vt:lpstr>Agenda</vt:lpstr>
      <vt:lpstr>Committee Objective</vt:lpstr>
      <vt:lpstr>Exalted Ruler Focus Areas</vt:lpstr>
      <vt:lpstr>Exalted Ruler Focus Areas</vt:lpstr>
      <vt:lpstr>Exalted Ruler Focus Areas</vt:lpstr>
      <vt:lpstr>Exalted Ruler Focus Areas</vt:lpstr>
      <vt:lpstr>Exalted Ruler Focus Areas</vt:lpstr>
      <vt:lpstr>Exalted Ruler Focus Areas</vt:lpstr>
      <vt:lpstr>Exalted Ruler Focus Areas</vt:lpstr>
      <vt:lpstr>Accident Prevention Committee</vt:lpstr>
      <vt:lpstr>Questions</vt:lpstr>
    </vt:vector>
  </TitlesOfParts>
  <Manager>7.5 AMY BEHRMAN</Manager>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subject>NAVAL AIR SYSTEMS COMMAND OVERVIEW</dc:subject>
  <dc:creator>amy.behrman</dc:creator>
  <cp:keywords>NAVAIR COMMAND OVERVIEW</cp:keywords>
  <dc:description>File:
Presenter:
Subject:</dc:description>
  <cp:lastModifiedBy>Joseph McGeeney</cp:lastModifiedBy>
  <cp:revision>582</cp:revision>
  <cp:lastPrinted>2017-03-29T17:25:43Z</cp:lastPrinted>
  <dcterms:created xsi:type="dcterms:W3CDTF">2011-04-04T18:58:30Z</dcterms:created>
  <dcterms:modified xsi:type="dcterms:W3CDTF">2018-01-17T15:30:56Z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ief Date">
    <vt:lpwstr>Nov 2010</vt:lpwstr>
  </property>
  <property fmtid="{D5CDD505-2E9C-101B-9397-08002B2CF9AE}" pid="3" name="Purpose">
    <vt:lpwstr>Message Alignment</vt:lpwstr>
  </property>
</Properties>
</file>