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813" r:id="rId2"/>
  </p:sldMasterIdLst>
  <p:notesMasterIdLst>
    <p:notesMasterId r:id="rId15"/>
  </p:notesMasterIdLst>
  <p:handoutMasterIdLst>
    <p:handoutMasterId r:id="rId16"/>
  </p:handoutMasterIdLst>
  <p:sldIdLst>
    <p:sldId id="280" r:id="rId3"/>
    <p:sldId id="316" r:id="rId4"/>
    <p:sldId id="317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8" r:id="rId14"/>
  </p:sldIdLst>
  <p:sldSz cx="9144000" cy="6858000" type="screen4x3"/>
  <p:notesSz cx="7010400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bg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6">
          <p15:clr>
            <a:srgbClr val="A4A3A4"/>
          </p15:clr>
        </p15:guide>
        <p15:guide id="2" orient="horz" pos="3768">
          <p15:clr>
            <a:srgbClr val="A4A3A4"/>
          </p15:clr>
        </p15:guide>
        <p15:guide id="3" pos="2874">
          <p15:clr>
            <a:srgbClr val="A4A3A4"/>
          </p15:clr>
        </p15:guide>
        <p15:guide id="4" pos="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1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son, Trent (US) (Contractor)" initials="MT((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0E93"/>
    <a:srgbClr val="230E9B"/>
    <a:srgbClr val="1F0A9F"/>
    <a:srgbClr val="1F0A9A"/>
    <a:srgbClr val="1F0AAF"/>
    <a:srgbClr val="2313AF"/>
    <a:srgbClr val="231BAF"/>
    <a:srgbClr val="2326AF"/>
    <a:srgbClr val="002EA4"/>
    <a:srgbClr val="282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2" y="534"/>
      </p:cViewPr>
      <p:guideLst>
        <p:guide orient="horz" pos="866"/>
        <p:guide orient="horz" pos="3768"/>
        <p:guide pos="2874"/>
        <p:guide pos="8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524" y="1206"/>
      </p:cViewPr>
      <p:guideLst>
        <p:guide orient="horz" pos="2929"/>
        <p:guide pos="2208"/>
        <p:guide orient="horz"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8B18970B-E479-4D8A-81AA-1C5F8236C0FE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3338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363" y="2404173"/>
            <a:ext cx="5139674" cy="61404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169" tIns="45767" rIns="93169" bIns="457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6775" y="190500"/>
            <a:ext cx="2741613" cy="20558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481248" y="8882959"/>
            <a:ext cx="460449" cy="2766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1806" tIns="45902" rIns="91806" bIns="45902">
            <a:spAutoFit/>
          </a:bodyPr>
          <a:lstStyle/>
          <a:p>
            <a:pPr algn="ctr" defTabSz="917461" eaLnBrk="0" hangingPunct="0">
              <a:spcBef>
                <a:spcPct val="50000"/>
              </a:spcBef>
              <a:defRPr/>
            </a:pPr>
            <a:fld id="{06CF54E3-2E5F-46E2-9A99-9B21DDE955E8}" type="slidenum">
              <a:rPr lang="en-US" sz="1200" b="0">
                <a:solidFill>
                  <a:schemeClr val="tx1"/>
                </a:solidFill>
                <a:ea typeface="+mn-ea"/>
              </a:rPr>
              <a:pPr algn="ctr" defTabSz="917461"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0">
              <a:solidFill>
                <a:schemeClr val="tx1"/>
              </a:solidFill>
              <a:ea typeface="+mn-ea"/>
            </a:endParaRP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151726" y="5055739"/>
            <a:ext cx="6632219" cy="57266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lIns="92226" tIns="46113" rIns="92226" bIns="46113">
            <a:spAutoFit/>
          </a:bodyPr>
          <a:lstStyle/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>
                <a:solidFill>
                  <a:srgbClr val="C00000"/>
                </a:solidFill>
              </a:rPr>
              <a:t>FY2009 New data coming January 2011</a:t>
            </a:r>
          </a:p>
          <a:p>
            <a: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/>
            </a:pPr>
            <a:r>
              <a:rPr lang="en-US">
                <a:solidFill>
                  <a:srgbClr val="C00000"/>
                </a:solidFill>
              </a:rPr>
              <a:t>Source: NAE NAVAIR Current Readiness Performance Agreement</a:t>
            </a:r>
          </a:p>
        </p:txBody>
      </p:sp>
    </p:spTree>
    <p:extLst>
      <p:ext uri="{BB962C8B-B14F-4D97-AF65-F5344CB8AC3E}">
        <p14:creationId xmlns:p14="http://schemas.microsoft.com/office/powerpoint/2010/main" val="1091340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5425" indent="-225425" algn="l" rtl="0" eaLnBrk="0" fontAlgn="base" hangingPunct="0">
      <a:spcBef>
        <a:spcPct val="30000"/>
      </a:spcBef>
      <a:spcAft>
        <a:spcPct val="0"/>
      </a:spcAft>
      <a:buChar char="•"/>
      <a:defRPr sz="1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569913" indent="-169863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58888" indent="-230188" algn="l" rtl="0" eaLnBrk="0" fontAlgn="base" hangingPunct="0">
      <a:spcBef>
        <a:spcPct val="30000"/>
      </a:spcBef>
      <a:spcAft>
        <a:spcPct val="0"/>
      </a:spcAft>
      <a:buFont typeface="Arial" charset="0"/>
      <a:buChar char="–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603375" indent="-230188" algn="l" rtl="0" eaLnBrk="0" fontAlgn="base" hangingPunct="0">
      <a:spcBef>
        <a:spcPct val="30000"/>
      </a:spcBef>
      <a:spcAft>
        <a:spcPct val="0"/>
      </a:spcAft>
      <a:buChar char="•"/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437" y="8773324"/>
            <a:ext cx="3038372" cy="461172"/>
          </a:xfrm>
          <a:prstGeom prst="rect">
            <a:avLst/>
          </a:prstGeom>
        </p:spPr>
        <p:txBody>
          <a:bodyPr lIns="91650" tIns="45825" rIns="91650" bIns="45825"/>
          <a:lstStyle/>
          <a:p>
            <a:fld id="{371F7FB6-FC13-4F93-B29B-B41D96B05C5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EACBD3A-8D1C-4CBB-B28D-E5A71DF589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983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6C83A4B6-30F9-4635-8D6D-DC84BA31DD2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412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AC91ED-0841-4659-9195-D079F612CF36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245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2D4D34D4-08DA-48A3-9088-0BDBF006814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304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EA33968-0E7D-4435-90A9-9153368A6D5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298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125145D-EA94-4A2B-817C-94C3CD775D9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93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FC014870-6E43-4D09-A2EF-945A92068510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22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D3BFC7A2-D308-4FBB-9982-A4B9D63C900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798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5E76CC8E-DCF2-41A0-A5D0-A8AB1EC7C4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376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ACBEBB9E-1696-4560-94A5-5EAC1D22A80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617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8526CA7E-0D93-4BAC-87A0-8432A8734CF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555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Brief title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8375" y="6594475"/>
            <a:ext cx="2133600" cy="2635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849A4-CB83-48AF-945C-88EDDF911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578476" y="5767627"/>
            <a:ext cx="1849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i="1" dirty="0">
                <a:solidFill>
                  <a:srgbClr val="1C295B"/>
                </a:solidFill>
                <a:latin typeface="Arial Narrow" pitchFamily="34" charset="0"/>
              </a:rPr>
              <a:t>Presented by: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5578476" y="6001586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 b="1">
                <a:latin typeface="Arial Narrow" pitchFamily="34" charset="0"/>
              </a:rPr>
              <a:t>Name</a:t>
            </a: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417052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9156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kern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/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27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8375" y="6594475"/>
            <a:ext cx="2133600" cy="2635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BD17457-8621-4F2D-85F4-822E62FFCF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77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850F4D-6AF2-4EB4-923C-A9E5C5471EB9}" type="datetime5">
              <a:rPr lang="en-US" altLang="en-US" smtClean="0"/>
              <a:t>17-Jan-18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D76B6E-95A6-44D9-9DA0-7B3CBB7F52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60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734" y="0"/>
            <a:ext cx="7502506" cy="71120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40" y="-4531"/>
            <a:ext cx="811760" cy="7157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853546" y="0"/>
            <a:ext cx="7478694" cy="7027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40" y="0"/>
            <a:ext cx="811760" cy="70273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auto">
          <a:xfrm>
            <a:off x="6350" y="3554412"/>
            <a:ext cx="9144000" cy="769937"/>
          </a:xfrm>
          <a:prstGeom prst="rect">
            <a:avLst/>
          </a:prstGeom>
          <a:solidFill>
            <a:srgbClr val="230E9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28" name="Picture 11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47027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2" descr="Rope_from_illthin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238625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579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540125"/>
            <a:ext cx="8229600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1C2240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79" y="245696"/>
            <a:ext cx="2911841" cy="291184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 bwMode="auto">
          <a:xfrm>
            <a:off x="0" y="4736123"/>
            <a:ext cx="9144000" cy="57504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157559" y="6642556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>
                <a:solidFill>
                  <a:schemeClr val="tx1"/>
                </a:solidFill>
              </a:rPr>
              <a:t>MD, DE, &amp; DC Elks State</a:t>
            </a:r>
            <a:r>
              <a:rPr lang="en-US" sz="800" i="1" baseline="0">
                <a:solidFill>
                  <a:schemeClr val="tx1"/>
                </a:solidFill>
              </a:rPr>
              <a:t> Association</a:t>
            </a:r>
            <a:endParaRPr lang="en-US" sz="800" i="1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6350" y="6642556"/>
            <a:ext cx="28921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tx1"/>
                </a:solidFill>
              </a:rPr>
              <a:t>Special</a:t>
            </a:r>
            <a:r>
              <a:rPr lang="en-US" sz="800" i="1" baseline="0" dirty="0">
                <a:solidFill>
                  <a:schemeClr val="tx1"/>
                </a:solidFill>
              </a:rPr>
              <a:t> thanks to NJ Elks State Association for content</a:t>
            </a:r>
            <a:endParaRPr lang="en-US" sz="800" i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871" r:id="rId2"/>
    <p:sldLayoutId id="2147483872" r:id="rId3"/>
    <p:sldLayoutId id="2147483873" r:id="rId4"/>
  </p:sldLayoutIdLst>
  <p:transition/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 bwMode="auto">
          <a:xfrm>
            <a:off x="-9525" y="6604000"/>
            <a:ext cx="9144000" cy="246888"/>
          </a:xfrm>
          <a:prstGeom prst="rect">
            <a:avLst/>
          </a:prstGeom>
          <a:solidFill>
            <a:srgbClr val="230E93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23838" marR="0" indent="-223838" algn="ctr" defTabSz="895350" rtl="0" eaLnBrk="0" fontAlgn="base" latinLnBrk="0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buNone/>
              <a:tabLst/>
            </a:pPr>
            <a:endParaRPr kumimoji="0" lang="en-US" sz="16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10" name="Picture 15" descr="Rope_from_illthi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25" y="6514978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-8889"/>
            <a:ext cx="7417840" cy="715571"/>
          </a:xfrm>
          <a:prstGeom prst="rect">
            <a:avLst/>
          </a:prstGeom>
          <a:solidFill>
            <a:srgbClr val="230E9B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17961" dir="2700000" algn="ctr" rotWithShape="0">
              <a:schemeClr val="bg1"/>
            </a:outerShdw>
          </a:effectLst>
        </p:spPr>
        <p:txBody>
          <a:bodyPr vert="horz" wrap="square" lIns="90487" tIns="91440" rIns="90487" bIns="9144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223838" marR="0" lvl="0" indent="-223838" defTabSz="89535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Tx/>
              <a:buSzPct val="100000"/>
              <a:buFontTx/>
              <a:tabLst/>
            </a:pPr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5520"/>
            <a:ext cx="8229600" cy="5140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Main level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531DD5F9-5096-4F70-81A1-62488CA6B3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157559" y="6639169"/>
            <a:ext cx="19864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>
                <a:solidFill>
                  <a:schemeClr val="bg1"/>
                </a:solidFill>
              </a:rPr>
              <a:t>MD, DE, &amp; DC Elks State</a:t>
            </a:r>
            <a:r>
              <a:rPr lang="en-US" sz="800" i="1" baseline="0">
                <a:solidFill>
                  <a:schemeClr val="bg1"/>
                </a:solidFill>
              </a:rPr>
              <a:t> Association</a:t>
            </a:r>
            <a:endParaRPr lang="en-US" sz="800" i="1">
              <a:solidFill>
                <a:schemeClr val="bg1"/>
              </a:solidFill>
            </a:endParaRPr>
          </a:p>
        </p:txBody>
      </p:sp>
      <p:pic>
        <p:nvPicPr>
          <p:cNvPr id="9" name="Picture 13" descr="Rope_from_illthin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0413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 userDrawn="1"/>
        </p:nvSpPr>
        <p:spPr>
          <a:xfrm>
            <a:off x="6350" y="6642556"/>
            <a:ext cx="28921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>
                <a:solidFill>
                  <a:schemeClr val="bg1"/>
                </a:solidFill>
              </a:rPr>
              <a:t>Special</a:t>
            </a:r>
            <a:r>
              <a:rPr lang="en-US" sz="800" i="1" baseline="0" dirty="0">
                <a:solidFill>
                  <a:schemeClr val="bg1"/>
                </a:solidFill>
              </a:rPr>
              <a:t> thanks to NJ Elks State Association for content</a:t>
            </a:r>
            <a:endParaRPr lang="en-US" sz="800" i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0" y="-6388"/>
            <a:ext cx="811760" cy="71307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240" y="7177"/>
            <a:ext cx="811760" cy="69950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0" lang="en-US" sz="2800" b="1" i="0" u="none" strike="noStrike" kern="1200" cap="none" normalizeH="0" baseline="0">
          <a:ln>
            <a:noFill/>
          </a:ln>
          <a:solidFill>
            <a:schemeClr val="bg1"/>
          </a:solidFill>
          <a:effectLst/>
          <a:latin typeface="Arial" charset="0"/>
          <a:ea typeface="MS PGothic" pitchFamily="34" charset="-128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Leadership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36190" y="5332491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9225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How to Delegate</a:t>
            </a:r>
            <a:br>
              <a:rPr lang="en-US" altLang="en-US" b="1" dirty="0"/>
            </a:br>
            <a:r>
              <a:rPr lang="en-US" altLang="en-US" b="1" dirty="0"/>
              <a:t>The Three L’s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69133"/>
            <a:ext cx="9144000" cy="5303067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altLang="en-US" dirty="0"/>
          </a:p>
          <a:p>
            <a:pPr marL="609600" indent="-6096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5400" dirty="0"/>
              <a:t>  L</a:t>
            </a:r>
            <a:r>
              <a:rPr lang="en-US" altLang="en-US" sz="2000" dirty="0"/>
              <a:t>ook for good people.</a:t>
            </a:r>
          </a:p>
          <a:p>
            <a:pPr marL="609600" indent="-6096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5400" dirty="0"/>
              <a:t>  L</a:t>
            </a:r>
            <a:r>
              <a:rPr lang="en-US" altLang="en-US" sz="2000" dirty="0"/>
              <a:t>isten to them.</a:t>
            </a:r>
          </a:p>
          <a:p>
            <a:pPr marL="609600" indent="-609600">
              <a:spcBef>
                <a:spcPts val="1200"/>
              </a:spcBef>
              <a:spcAft>
                <a:spcPts val="1200"/>
              </a:spcAft>
              <a:buFontTx/>
              <a:buAutoNum type="arabicPeriod"/>
            </a:pPr>
            <a:r>
              <a:rPr lang="en-US" altLang="en-US" sz="5400" dirty="0"/>
              <a:t>  L</a:t>
            </a:r>
            <a:r>
              <a:rPr lang="en-US" altLang="en-US" sz="2000" dirty="0"/>
              <a:t>et them shine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124200"/>
            <a:ext cx="198755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324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51840"/>
          </a:xfrm>
        </p:spPr>
        <p:txBody>
          <a:bodyPr/>
          <a:lstStyle/>
          <a:p>
            <a:pPr algn="ctr"/>
            <a:r>
              <a:rPr lang="en-US" altLang="en-US" b="1" dirty="0"/>
              <a:t>A survey was taken, why people volunteer…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-1" y="751840"/>
            <a:ext cx="9144001" cy="5725160"/>
          </a:xfrm>
          <a:solidFill>
            <a:schemeClr val="bg1"/>
          </a:solidFill>
          <a:ln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…</a:t>
            </a:r>
            <a:r>
              <a:rPr lang="en-US" altLang="en-US" sz="1800" dirty="0"/>
              <a:t>The most significant reason people volunteer is for </a:t>
            </a:r>
            <a:r>
              <a:rPr lang="en-US" altLang="en-US" sz="2800" b="1" dirty="0"/>
              <a:t>continuous</a:t>
            </a:r>
            <a:r>
              <a:rPr lang="en-US" altLang="en-US" sz="1600" dirty="0"/>
              <a:t> </a:t>
            </a:r>
            <a:r>
              <a:rPr lang="en-US" altLang="en-US" sz="2800" b="1" dirty="0"/>
              <a:t>recognition</a:t>
            </a:r>
            <a:r>
              <a:rPr lang="en-US" altLang="en-US" sz="1600" dirty="0"/>
              <a:t> </a:t>
            </a:r>
            <a:r>
              <a:rPr lang="en-US" altLang="en-US" sz="1800" dirty="0"/>
              <a:t>and</a:t>
            </a:r>
            <a:r>
              <a:rPr lang="en-US" altLang="en-US" sz="1600" dirty="0"/>
              <a:t> </a:t>
            </a:r>
            <a:r>
              <a:rPr lang="en-US" altLang="en-US" sz="2800" b="1" dirty="0"/>
              <a:t>appreciation</a:t>
            </a:r>
            <a:r>
              <a:rPr lang="en-US" altLang="en-US" sz="1600" dirty="0"/>
              <a:t> </a:t>
            </a:r>
            <a:r>
              <a:rPr lang="en-US" altLang="en-US" sz="1800" dirty="0"/>
              <a:t>from their leadership</a:t>
            </a:r>
            <a:r>
              <a:rPr lang="en-US" altLang="en-US" sz="1600" dirty="0"/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41973" y="1943100"/>
            <a:ext cx="42672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Font typeface="Arial" pitchFamily="34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Thank them at meetings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Print a thank you in your Lodge bulletin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Present a certificate or a plaque at a meeting or ceremony.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Don’t ever forget.</a:t>
            </a:r>
          </a:p>
          <a:p>
            <a:pPr fontAlgn="auto"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Do it often.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689225"/>
            <a:ext cx="3505200" cy="2622550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7860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Leadership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51840"/>
            <a:ext cx="9144000" cy="4963160"/>
          </a:xfrm>
        </p:spPr>
        <p:txBody>
          <a:bodyPr/>
          <a:lstStyle/>
          <a:p>
            <a:pPr marL="0" indent="0" algn="l">
              <a:buNone/>
            </a:pPr>
            <a:endParaRPr lang="en-US" altLang="en-US" sz="4000" b="1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4000" b="1" dirty="0"/>
              <a:t>YOU</a:t>
            </a:r>
            <a:r>
              <a:rPr lang="en-US" altLang="en-US" dirty="0"/>
              <a:t> </a:t>
            </a:r>
            <a:r>
              <a:rPr lang="en-US" altLang="en-US" u="sng" dirty="0"/>
              <a:t>can</a:t>
            </a:r>
            <a:r>
              <a:rPr lang="en-US" altLang="en-US" dirty="0"/>
              <a:t> be a great </a:t>
            </a:r>
            <a:r>
              <a:rPr lang="en-US" altLang="en-US" sz="4000" b="1" dirty="0"/>
              <a:t>Leader</a:t>
            </a:r>
            <a:r>
              <a:rPr lang="en-US" altLang="en-US" dirty="0"/>
              <a:t> and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… Grow your Membership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… Grow attendance at meetings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… Grow </a:t>
            </a:r>
            <a:r>
              <a:rPr lang="en-US" altLang="en-US" dirty="0" err="1"/>
              <a:t>Elkdom</a:t>
            </a:r>
            <a:r>
              <a:rPr lang="en-US" altLang="en-US" dirty="0"/>
              <a:t> in your Community</a:t>
            </a:r>
          </a:p>
          <a:p>
            <a:pPr algn="l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866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Leadership Considerations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80226" y="4191000"/>
            <a:ext cx="7763774" cy="1752600"/>
          </a:xfrm>
        </p:spPr>
        <p:txBody>
          <a:bodyPr/>
          <a:lstStyle/>
          <a:p>
            <a:pPr marL="0" indent="0"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4400" b="1" dirty="0"/>
              <a:t>Leadership</a:t>
            </a:r>
            <a:r>
              <a:rPr lang="en-US" altLang="en-US" sz="3600" dirty="0"/>
              <a:t>…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3200" dirty="0"/>
              <a:t>The capacity or ability to lead.</a:t>
            </a:r>
          </a:p>
          <a:p>
            <a:pPr marL="0" indent="0" algn="ctr">
              <a:lnSpc>
                <a:spcPct val="8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altLang="en-US" sz="3200" dirty="0"/>
              <a:t>The position or office of a leader.</a:t>
            </a:r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0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0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0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746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Why the topic of Leadership?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751840"/>
            <a:ext cx="9144000" cy="59537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/>
              <a:t>ELKS have a need for Good Leadership in order to be successful, at our programs and in our benevolence!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/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  <a:buFontTx/>
              <a:buNone/>
            </a:pPr>
            <a:r>
              <a:rPr lang="en-US" altLang="en-US" sz="2000" b="1" dirty="0"/>
              <a:t>We have many leaders: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Lodge Officers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Committee Chairpersons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GER, DD, SP, VP, ER, PERs, PSPs, PVPs, PDDs, etc.</a:t>
            </a:r>
          </a:p>
          <a:p>
            <a:pPr>
              <a:lnSpc>
                <a:spcPct val="8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All must take a leadership role for the Elks to be successful</a:t>
            </a:r>
          </a:p>
        </p:txBody>
      </p:sp>
    </p:spTree>
    <p:extLst>
      <p:ext uri="{BB962C8B-B14F-4D97-AF65-F5344CB8AC3E}">
        <p14:creationId xmlns:p14="http://schemas.microsoft.com/office/powerpoint/2010/main" val="1149314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Working with Volunteers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222218"/>
            <a:ext cx="9144000" cy="403784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In the Elks, we are working with volunteers, so our leadership tactics </a:t>
            </a:r>
            <a:r>
              <a:rPr lang="en-US" altLang="en-US" u="sng" dirty="0"/>
              <a:t>must</a:t>
            </a:r>
            <a:r>
              <a:rPr lang="en-US" altLang="en-US" dirty="0"/>
              <a:t> be different</a:t>
            </a:r>
          </a:p>
          <a:p>
            <a:endParaRPr lang="en-US" altLang="en-US" dirty="0"/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“Ordinary People can make an Extraordinary Difference”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endParaRPr lang="en-US" altLang="en-US" dirty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sz="2800" dirty="0"/>
              <a:t>How?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en-US" dirty="0"/>
              <a:t>   By learning leadership when working with volunteers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419600"/>
            <a:ext cx="17526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20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Volunteers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51840"/>
            <a:ext cx="9144000" cy="5496560"/>
          </a:xfrm>
        </p:spPr>
        <p:txBody>
          <a:bodyPr/>
          <a:lstStyle/>
          <a:p>
            <a:pPr marL="0" indent="0" algn="l">
              <a:lnSpc>
                <a:spcPct val="90000"/>
              </a:lnSpc>
              <a:buNone/>
            </a:pPr>
            <a:endParaRPr lang="en-US" altLang="en-US" sz="2800" dirty="0"/>
          </a:p>
          <a:p>
            <a:pPr marL="0" indent="0" algn="l">
              <a:lnSpc>
                <a:spcPct val="90000"/>
              </a:lnSpc>
              <a:buNone/>
            </a:pPr>
            <a:r>
              <a:rPr lang="en-US" altLang="en-US" sz="2800" dirty="0"/>
              <a:t>When you joined your lodge…</a:t>
            </a:r>
          </a:p>
          <a:p>
            <a:pPr algn="l">
              <a:lnSpc>
                <a:spcPct val="90000"/>
              </a:lnSpc>
            </a:pPr>
            <a:endParaRPr lang="en-US" altLang="en-US" sz="2800" dirty="0"/>
          </a:p>
          <a:p>
            <a:pPr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Did you feel welcome?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Were you greeted with open arms?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Were you treated kindly?</a:t>
            </a:r>
          </a:p>
          <a:p>
            <a:pPr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2000" dirty="0"/>
              <a:t>Were you asked to participate and help out?</a:t>
            </a:r>
          </a:p>
          <a:p>
            <a:pPr algn="l">
              <a:lnSpc>
                <a:spcPct val="90000"/>
              </a:lnSpc>
            </a:pPr>
            <a:endParaRPr lang="en-US" altLang="en-US" sz="2800" dirty="0"/>
          </a:p>
          <a:p>
            <a:pPr marL="0" indent="0" algn="ctr">
              <a:lnSpc>
                <a:spcPct val="90000"/>
              </a:lnSpc>
              <a:buNone/>
            </a:pPr>
            <a:endParaRPr lang="en-US" altLang="en-US" sz="32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altLang="en-US" sz="3200" dirty="0"/>
              <a:t>Maybe but perhaps not!</a:t>
            </a:r>
          </a:p>
          <a:p>
            <a:pPr algn="l">
              <a:lnSpc>
                <a:spcPct val="90000"/>
              </a:lnSpc>
            </a:pPr>
            <a:endParaRPr lang="en-US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628689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Leadership of Volunteers 101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1840"/>
            <a:ext cx="9144000" cy="5420360"/>
          </a:xfrm>
        </p:spPr>
        <p:txBody>
          <a:bodyPr/>
          <a:lstStyle/>
          <a:p>
            <a:endParaRPr lang="en-US" alt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Make people feel comfortable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Greet them with respect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Make them feel special, appreciate their work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Get to know the individuals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Introduce them with enthusiasm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Offer to help, but let them do it their way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Give them Recognition…Often!</a:t>
            </a:r>
          </a:p>
        </p:txBody>
      </p:sp>
    </p:spTree>
    <p:extLst>
      <p:ext uri="{BB962C8B-B14F-4D97-AF65-F5344CB8AC3E}">
        <p14:creationId xmlns:p14="http://schemas.microsoft.com/office/powerpoint/2010/main" val="68925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Leadership of Volunteers 101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1840"/>
            <a:ext cx="9144000" cy="5801360"/>
          </a:xfrm>
        </p:spPr>
        <p:txBody>
          <a:bodyPr/>
          <a:lstStyle/>
          <a:p>
            <a:endParaRPr lang="en-US" alt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Put yourself in their shoes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Listen more than you talk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Don’t blame, it may be your fault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Good Communications, tell them what is expected, not how to do it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Thank publicly</a:t>
            </a:r>
          </a:p>
        </p:txBody>
      </p:sp>
    </p:spTree>
    <p:extLst>
      <p:ext uri="{BB962C8B-B14F-4D97-AF65-F5344CB8AC3E}">
        <p14:creationId xmlns:p14="http://schemas.microsoft.com/office/powerpoint/2010/main" val="117262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Leadership Skills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1840"/>
            <a:ext cx="9144000" cy="5420360"/>
          </a:xfrm>
        </p:spPr>
        <p:txBody>
          <a:bodyPr/>
          <a:lstStyle/>
          <a:p>
            <a:endParaRPr lang="en-US" altLang="en-US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Be Patient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Be Fair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Be Decisive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Be Consistent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Be Helpful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en-US" dirty="0"/>
              <a:t>Most of all “Be Thankful and Recognize”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16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Leadership Skills…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752475"/>
            <a:ext cx="9144000" cy="5846763"/>
          </a:xfrm>
        </p:spPr>
        <p:txBody>
          <a:bodyPr/>
          <a:lstStyle/>
          <a:p>
            <a:pPr marL="0" indent="0">
              <a:buNone/>
            </a:pPr>
            <a:endParaRPr lang="en-US" altLang="en-US" sz="3200" dirty="0"/>
          </a:p>
          <a:p>
            <a:pPr marL="0" indent="0">
              <a:buNone/>
            </a:pPr>
            <a:r>
              <a:rPr lang="en-US" altLang="en-US" sz="3200" dirty="0"/>
              <a:t>Delegate does </a:t>
            </a:r>
            <a:r>
              <a:rPr lang="en-US" altLang="en-US" sz="3200" u="sng" dirty="0"/>
              <a:t>not</a:t>
            </a:r>
            <a:r>
              <a:rPr lang="en-US" altLang="en-US" sz="3200" dirty="0"/>
              <a:t> mean …”DUMP”</a:t>
            </a:r>
            <a:endParaRPr lang="en-US" altLang="en-US" sz="3200" b="1" u="sng" dirty="0"/>
          </a:p>
          <a:p>
            <a:pPr marL="0" indent="0" algn="l">
              <a:buNone/>
            </a:pPr>
            <a:endParaRPr lang="en-US" altLang="en-US" sz="3200" u="sng" dirty="0"/>
          </a:p>
          <a:p>
            <a:pPr marL="0" indent="0" algn="l">
              <a:buNone/>
            </a:pPr>
            <a:r>
              <a:rPr lang="en-US" altLang="en-US" sz="3200" b="1" dirty="0"/>
              <a:t>Delegate means:</a:t>
            </a:r>
          </a:p>
          <a:p>
            <a:endParaRPr lang="en-US" altLang="en-US" sz="1400" b="1" u="sng" dirty="0"/>
          </a:p>
          <a:p>
            <a:pPr algn="l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altLang="en-US" dirty="0"/>
              <a:t> You trust them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altLang="en-US" dirty="0"/>
              <a:t> You give them ownership</a:t>
            </a:r>
          </a:p>
          <a:p>
            <a:pPr algn="l">
              <a:spcBef>
                <a:spcPts val="1200"/>
              </a:spcBef>
              <a:spcAft>
                <a:spcPts val="1200"/>
              </a:spcAft>
              <a:buFontTx/>
              <a:buChar char="•"/>
            </a:pPr>
            <a:r>
              <a:rPr lang="en-US" altLang="en-US" dirty="0"/>
              <a:t> You have faith in their performance</a:t>
            </a:r>
          </a:p>
        </p:txBody>
      </p:sp>
    </p:spTree>
    <p:extLst>
      <p:ext uri="{BB962C8B-B14F-4D97-AF65-F5344CB8AC3E}">
        <p14:creationId xmlns:p14="http://schemas.microsoft.com/office/powerpoint/2010/main" val="3467825127"/>
      </p:ext>
    </p:extLst>
  </p:cSld>
  <p:clrMapOvr>
    <a:masterClrMapping/>
  </p:clrMapOvr>
</p:sld>
</file>

<file path=ppt/theme/theme1.xml><?xml version="1.0" encoding="utf-8"?>
<a:theme xmlns:a="http://schemas.openxmlformats.org/drawingml/2006/main" name="NAVAIR_Brie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/>
        </a:defPPr>
      </a:lstStyle>
    </a:tx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Ban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410</Words>
  <Application>Microsoft Office PowerPoint</Application>
  <PresentationFormat>On-screen Show (4:3)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MS PGothic</vt:lpstr>
      <vt:lpstr>Arial</vt:lpstr>
      <vt:lpstr>Arial Narrow</vt:lpstr>
      <vt:lpstr>NAVAIR_Brief</vt:lpstr>
      <vt:lpstr>Blue Banner</vt:lpstr>
      <vt:lpstr>Leadership</vt:lpstr>
      <vt:lpstr>Leadership Considerations</vt:lpstr>
      <vt:lpstr>Why the topic of Leadership?</vt:lpstr>
      <vt:lpstr>Working with Volunteers</vt:lpstr>
      <vt:lpstr>Volunteers</vt:lpstr>
      <vt:lpstr>Leadership of Volunteers 101</vt:lpstr>
      <vt:lpstr>Leadership of Volunteers 101</vt:lpstr>
      <vt:lpstr>Leadership Skills</vt:lpstr>
      <vt:lpstr>Leadership Skills…</vt:lpstr>
      <vt:lpstr>How to Delegate The Three L’s</vt:lpstr>
      <vt:lpstr>A survey was taken, why people volunteer…</vt:lpstr>
      <vt:lpstr>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Elks State Training Committee Overview</dc:title>
  <dc:creator>Manson, Trent (US) (Contractor)</dc:creator>
  <cp:lastModifiedBy>Joseph McGeeney</cp:lastModifiedBy>
  <cp:revision>18</cp:revision>
  <dcterms:modified xsi:type="dcterms:W3CDTF">2018-01-17T15:43:10Z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rief Date">
    <vt:lpwstr>Nov 2010</vt:lpwstr>
  </property>
  <property fmtid="{D5CDD505-2E9C-101B-9397-08002B2CF9AE}" pid="3" name="Purpose">
    <vt:lpwstr>Message Alignment</vt:lpwstr>
  </property>
</Properties>
</file>