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slideLayouts/slideLayout24.xml" ContentType="application/vnd.openxmlformats-officedocument.presentationml.slideLayout+xml"/>
  <Override PartName="/ppt/theme/theme5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839" r:id="rId2"/>
    <p:sldMasterId id="2147483861" r:id="rId3"/>
    <p:sldMasterId id="2147483849" r:id="rId4"/>
    <p:sldMasterId id="2147483859" r:id="rId5"/>
    <p:sldMasterId id="2147483813" r:id="rId6"/>
  </p:sldMasterIdLst>
  <p:notesMasterIdLst>
    <p:notesMasterId r:id="rId14"/>
  </p:notesMasterIdLst>
  <p:handoutMasterIdLst>
    <p:handoutMasterId r:id="rId15"/>
  </p:handoutMasterIdLst>
  <p:sldIdLst>
    <p:sldId id="280" r:id="rId7"/>
    <p:sldId id="282" r:id="rId8"/>
    <p:sldId id="310" r:id="rId9"/>
    <p:sldId id="312" r:id="rId10"/>
    <p:sldId id="283" r:id="rId11"/>
    <p:sldId id="313" r:id="rId12"/>
    <p:sldId id="292" r:id="rId13"/>
  </p:sldIdLst>
  <p:sldSz cx="9144000" cy="6858000" type="screen4x3"/>
  <p:notesSz cx="7010400" cy="9236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6">
          <p15:clr>
            <a:srgbClr val="A4A3A4"/>
          </p15:clr>
        </p15:guide>
        <p15:guide id="2" orient="horz" pos="3768">
          <p15:clr>
            <a:srgbClr val="A4A3A4"/>
          </p15:clr>
        </p15:guide>
        <p15:guide id="3" pos="2874">
          <p15:clr>
            <a:srgbClr val="A4A3A4"/>
          </p15:clr>
        </p15:guide>
        <p15:guide id="4" pos="8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  <p15:guide id="3" orient="horz" pos="291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son, Trent (US) (Contractor)" initials="MT((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518E8"/>
    <a:srgbClr val="3300E7"/>
    <a:srgbClr val="6600FF"/>
    <a:srgbClr val="002060"/>
    <a:srgbClr val="1C295B"/>
    <a:srgbClr val="000000"/>
    <a:srgbClr val="FF9900"/>
    <a:srgbClr val="E949D6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5" autoAdjust="0"/>
    <p:restoredTop sz="92485" autoAdjust="0"/>
  </p:normalViewPr>
  <p:slideViewPr>
    <p:cSldViewPr snapToGrid="0" showGuides="1">
      <p:cViewPr varScale="1">
        <p:scale>
          <a:sx n="80" d="100"/>
          <a:sy n="80" d="100"/>
        </p:scale>
        <p:origin x="60" y="591"/>
      </p:cViewPr>
      <p:guideLst>
        <p:guide orient="horz" pos="866"/>
        <p:guide orient="horz" pos="3768"/>
        <p:guide pos="2874"/>
        <p:guide pos="849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75" d="100"/>
          <a:sy n="75" d="100"/>
        </p:scale>
        <p:origin x="3198" y="564"/>
      </p:cViewPr>
      <p:guideLst>
        <p:guide orient="horz" pos="2929"/>
        <p:guide pos="2208"/>
        <p:guide orient="horz" pos="29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481248" y="8882959"/>
            <a:ext cx="460449" cy="2766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806" tIns="45902" rIns="91806" bIns="45902">
            <a:spAutoFit/>
          </a:bodyPr>
          <a:lstStyle/>
          <a:p>
            <a:pPr algn="ctr" defTabSz="917461" eaLnBrk="0" hangingPunct="0">
              <a:spcBef>
                <a:spcPct val="50000"/>
              </a:spcBef>
              <a:defRPr/>
            </a:pPr>
            <a:fld id="{8B18970B-E479-4D8A-81AA-1C5F8236C0FE}" type="slidenum">
              <a:rPr lang="en-US" sz="1200" b="0">
                <a:solidFill>
                  <a:schemeClr val="tx1"/>
                </a:solidFill>
                <a:ea typeface="+mn-ea"/>
              </a:rPr>
              <a:pPr algn="ctr" defTabSz="917461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3338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363" y="2404173"/>
            <a:ext cx="5139674" cy="61404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9" tIns="45767" rIns="93169" bIns="45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27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36775" y="190500"/>
            <a:ext cx="2741613" cy="2055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481248" y="8882959"/>
            <a:ext cx="460449" cy="2766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806" tIns="45902" rIns="91806" bIns="45902">
            <a:spAutoFit/>
          </a:bodyPr>
          <a:lstStyle/>
          <a:p>
            <a:pPr algn="ctr" defTabSz="917461" eaLnBrk="0" hangingPunct="0">
              <a:spcBef>
                <a:spcPct val="50000"/>
              </a:spcBef>
              <a:defRPr/>
            </a:pPr>
            <a:fld id="{06CF54E3-2E5F-46E2-9A99-9B21DDE955E8}" type="slidenum">
              <a:rPr lang="en-US" sz="1200" b="0">
                <a:solidFill>
                  <a:schemeClr val="tx1"/>
                </a:solidFill>
                <a:ea typeface="+mn-ea"/>
              </a:rPr>
              <a:pPr algn="ctr" defTabSz="917461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0">
              <a:solidFill>
                <a:schemeClr val="tx1"/>
              </a:solidFill>
              <a:ea typeface="+mn-ea"/>
            </a:endParaRPr>
          </a:p>
        </p:txBody>
      </p:sp>
      <p:sp>
        <p:nvSpPr>
          <p:cNvPr id="5" name="TextBox 43"/>
          <p:cNvSpPr txBox="1">
            <a:spLocks noChangeArrowheads="1"/>
          </p:cNvSpPr>
          <p:nvPr/>
        </p:nvSpPr>
        <p:spPr bwMode="auto">
          <a:xfrm>
            <a:off x="151726" y="5055739"/>
            <a:ext cx="6632219" cy="57266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226" tIns="46113" rIns="92226" bIns="46113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15000"/>
              </a:spcBef>
              <a:buSzPct val="100000"/>
              <a:defRPr/>
            </a:pPr>
            <a:r>
              <a:rPr lang="en-US" dirty="0">
                <a:solidFill>
                  <a:srgbClr val="C00000"/>
                </a:solidFill>
              </a:rPr>
              <a:t>FY2009 New data coming January 2011</a:t>
            </a:r>
          </a:p>
          <a:p>
            <a:pPr algn="ctr" eaLnBrk="0" hangingPunct="0">
              <a:lnSpc>
                <a:spcPct val="90000"/>
              </a:lnSpc>
              <a:spcBef>
                <a:spcPct val="15000"/>
              </a:spcBef>
              <a:buSzPct val="100000"/>
              <a:defRPr/>
            </a:pPr>
            <a:r>
              <a:rPr lang="en-US" dirty="0">
                <a:solidFill>
                  <a:srgbClr val="C00000"/>
                </a:solidFill>
              </a:rPr>
              <a:t>Source: NAE NAVAIR Current Readiness Performance Agreement</a:t>
            </a:r>
          </a:p>
        </p:txBody>
      </p:sp>
    </p:spTree>
    <p:extLst>
      <p:ext uri="{BB962C8B-B14F-4D97-AF65-F5344CB8AC3E}">
        <p14:creationId xmlns:p14="http://schemas.microsoft.com/office/powerpoint/2010/main" val="109134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5425" indent="-225425" algn="l" rtl="0" eaLnBrk="0" fontAlgn="base" hangingPunct="0">
      <a:spcBef>
        <a:spcPct val="30000"/>
      </a:spcBef>
      <a:spcAft>
        <a:spcPct val="0"/>
      </a:spcAft>
      <a:buChar char="•"/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569913" indent="-169863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indent="-230188" algn="l" rtl="0" eaLnBrk="0" fontAlgn="base" hangingPunct="0">
      <a:spcBef>
        <a:spcPct val="30000"/>
      </a:spcBef>
      <a:spcAft>
        <a:spcPct val="0"/>
      </a:spcAft>
      <a:buChar char="•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58888" indent="-230188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03375" indent="-230188" algn="l" rtl="0" eaLnBrk="0" fontAlgn="base" hangingPunct="0">
      <a:spcBef>
        <a:spcPct val="30000"/>
      </a:spcBef>
      <a:spcAft>
        <a:spcPct val="0"/>
      </a:spcAft>
      <a:buChar char="•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437" y="8773324"/>
            <a:ext cx="3038372" cy="461172"/>
          </a:xfrm>
          <a:prstGeom prst="rect">
            <a:avLst/>
          </a:prstGeom>
        </p:spPr>
        <p:txBody>
          <a:bodyPr lIns="91650" tIns="45825" rIns="91650" bIns="45825"/>
          <a:lstStyle/>
          <a:p>
            <a:fld id="{371F7FB6-FC13-4F93-B29B-B41D96B05C5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84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437" y="8773324"/>
            <a:ext cx="3038372" cy="461172"/>
          </a:xfrm>
          <a:prstGeom prst="rect">
            <a:avLst/>
          </a:prstGeom>
        </p:spPr>
        <p:txBody>
          <a:bodyPr lIns="91650" tIns="45825" rIns="91650" bIns="45825"/>
          <a:lstStyle/>
          <a:p>
            <a:fld id="{371F7FB6-FC13-4F93-B29B-B41D96B05C5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Brief title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849A4-CB83-48AF-945C-88EDDF911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517515" y="5679440"/>
            <a:ext cx="1849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>
                <a:solidFill>
                  <a:srgbClr val="1C295B"/>
                </a:solidFill>
                <a:latin typeface="Arial Narrow" pitchFamily="34" charset="0"/>
              </a:rPr>
              <a:t>Presented by: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5517515" y="5831840"/>
            <a:ext cx="2916237" cy="284479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Arial Narrow" pitchFamily="34" charset="0"/>
              </a:defRPr>
            </a:lvl1pPr>
          </a:lstStyle>
          <a:p>
            <a:pPr lvl="0"/>
            <a:r>
              <a:rPr lang="en-US" b="1" dirty="0">
                <a:latin typeface="Arial Narrow" pitchFamily="34" charset="0"/>
              </a:rPr>
              <a:t>Name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7439025" y="5380313"/>
            <a:ext cx="1250950" cy="223203"/>
          </a:xfrm>
          <a:prstGeom prst="rect">
            <a:avLst/>
          </a:prstGeom>
        </p:spPr>
        <p:txBody>
          <a:bodyPr/>
          <a:lstStyle>
            <a:lvl1pPr>
              <a:defRPr sz="1100" b="1" i="1" baseline="0">
                <a:latin typeface="+mn-lt"/>
              </a:defRPr>
            </a:lvl1pPr>
          </a:lstStyle>
          <a:p>
            <a:pPr lvl="0"/>
            <a:r>
              <a:rPr lang="en-US" sz="1100" b="1" i="1" dirty="0">
                <a:latin typeface="+mn-lt"/>
              </a:rPr>
              <a:t>Day Month Year</a:t>
            </a:r>
            <a:endParaRPr lang="en-US" dirty="0"/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20" hasCustomPrompt="1"/>
          </p:nvPr>
        </p:nvSpPr>
        <p:spPr>
          <a:xfrm>
            <a:off x="5517515" y="6136640"/>
            <a:ext cx="2946400" cy="233363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+mj-lt"/>
              </a:defRPr>
            </a:lvl1pPr>
          </a:lstStyle>
          <a:p>
            <a:pPr lvl="0"/>
            <a:r>
              <a:rPr lang="en-US" sz="900" b="1" dirty="0">
                <a:latin typeface="+mj-lt"/>
              </a:rPr>
              <a:t>Title</a:t>
            </a: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 rot="5400000" flipH="1" flipV="1">
            <a:off x="6985794" y="4170521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>
              <a:solidFill>
                <a:sysClr val="windowText" lastClr="000000"/>
              </a:solidFill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 rot="5400000" flipH="1" flipV="1">
            <a:off x="6985794" y="4915694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83920"/>
            <a:ext cx="4038600" cy="5242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83920"/>
            <a:ext cx="4038600" cy="5242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0359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63040"/>
            <a:ext cx="4040188" cy="46631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0359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63040"/>
            <a:ext cx="4041775" cy="46631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83920"/>
            <a:ext cx="4038600" cy="5242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83920"/>
            <a:ext cx="4038600" cy="52422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0359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63040"/>
            <a:ext cx="4040188" cy="46631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0359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63040"/>
            <a:ext cx="4041775" cy="46631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D104A-6542-48F3-AE7F-8CC2CBFDD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4044A7-9D72-4756-BB37-ADB10B868E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110153" y="2450828"/>
            <a:ext cx="7033845" cy="814886"/>
          </a:xfrm>
          <a:prstGeom prst="rect">
            <a:avLst/>
          </a:prstGeom>
        </p:spPr>
        <p:txBody>
          <a:bodyPr anchor="ctr"/>
          <a:lstStyle>
            <a:lvl1pPr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Transition title slide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320"/>
            <a:ext cx="8229600" cy="50898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ounded Rectangle 9"/>
          <p:cNvSpPr/>
          <p:nvPr userDrawn="1"/>
        </p:nvSpPr>
        <p:spPr>
          <a:xfrm>
            <a:off x="168536" y="1131344"/>
            <a:ext cx="4340711" cy="2554941"/>
          </a:xfrm>
          <a:prstGeom prst="roundRect">
            <a:avLst>
              <a:gd name="adj" fmla="val 52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184673" y="1255061"/>
            <a:ext cx="4307541" cy="2393577"/>
          </a:xfrm>
        </p:spPr>
        <p:txBody>
          <a:bodyPr/>
          <a:lstStyle>
            <a:lvl1pPr>
              <a:defRPr sz="12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ounded Rectangle 5"/>
          <p:cNvSpPr/>
          <p:nvPr userDrawn="1"/>
        </p:nvSpPr>
        <p:spPr>
          <a:xfrm>
            <a:off x="107576" y="1016598"/>
            <a:ext cx="2985248" cy="225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96819" y="994315"/>
            <a:ext cx="2996005" cy="275088"/>
          </a:xfrm>
        </p:spPr>
        <p:txBody>
          <a:bodyPr/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4" name="Rounded Rectangle 13"/>
          <p:cNvSpPr/>
          <p:nvPr userDrawn="1"/>
        </p:nvSpPr>
        <p:spPr>
          <a:xfrm>
            <a:off x="164945" y="3935504"/>
            <a:ext cx="4340711" cy="2554941"/>
          </a:xfrm>
          <a:prstGeom prst="roundRect">
            <a:avLst>
              <a:gd name="adj" fmla="val 52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181082" y="4059221"/>
            <a:ext cx="4307541" cy="2393577"/>
          </a:xfrm>
        </p:spPr>
        <p:txBody>
          <a:bodyPr/>
          <a:lstStyle>
            <a:lvl1pPr>
              <a:defRPr sz="12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Rounded Rectangle 15"/>
          <p:cNvSpPr/>
          <p:nvPr userDrawn="1"/>
        </p:nvSpPr>
        <p:spPr>
          <a:xfrm>
            <a:off x="103985" y="3820758"/>
            <a:ext cx="2985248" cy="225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93228" y="3798475"/>
            <a:ext cx="2996005" cy="275088"/>
          </a:xfrm>
        </p:spPr>
        <p:txBody>
          <a:bodyPr/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8" name="Rounded Rectangle 17"/>
          <p:cNvSpPr/>
          <p:nvPr userDrawn="1"/>
        </p:nvSpPr>
        <p:spPr>
          <a:xfrm>
            <a:off x="4656294" y="1127753"/>
            <a:ext cx="4340711" cy="2554941"/>
          </a:xfrm>
          <a:prstGeom prst="roundRect">
            <a:avLst>
              <a:gd name="adj" fmla="val 52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/>
          <p:cNvSpPr>
            <a:spLocks noGrp="1"/>
          </p:cNvSpPr>
          <p:nvPr>
            <p:ph sz="half" idx="17"/>
          </p:nvPr>
        </p:nvSpPr>
        <p:spPr>
          <a:xfrm>
            <a:off x="4672431" y="1251470"/>
            <a:ext cx="4307541" cy="2393577"/>
          </a:xfrm>
        </p:spPr>
        <p:txBody>
          <a:bodyPr/>
          <a:lstStyle>
            <a:lvl1pPr>
              <a:defRPr sz="12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Rounded Rectangle 19"/>
          <p:cNvSpPr/>
          <p:nvPr userDrawn="1"/>
        </p:nvSpPr>
        <p:spPr>
          <a:xfrm>
            <a:off x="4595334" y="1013007"/>
            <a:ext cx="2985248" cy="225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4584577" y="990724"/>
            <a:ext cx="2996005" cy="275088"/>
          </a:xfrm>
        </p:spPr>
        <p:txBody>
          <a:bodyPr/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2" name="Rounded Rectangle 21"/>
          <p:cNvSpPr/>
          <p:nvPr userDrawn="1"/>
        </p:nvSpPr>
        <p:spPr>
          <a:xfrm>
            <a:off x="4652703" y="3931913"/>
            <a:ext cx="4340711" cy="2554941"/>
          </a:xfrm>
          <a:prstGeom prst="roundRect">
            <a:avLst>
              <a:gd name="adj" fmla="val 52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ntent Placeholder 2"/>
          <p:cNvSpPr>
            <a:spLocks noGrp="1"/>
          </p:cNvSpPr>
          <p:nvPr>
            <p:ph sz="half" idx="19"/>
          </p:nvPr>
        </p:nvSpPr>
        <p:spPr>
          <a:xfrm>
            <a:off x="4668840" y="4055630"/>
            <a:ext cx="4307541" cy="2393577"/>
          </a:xfrm>
        </p:spPr>
        <p:txBody>
          <a:bodyPr/>
          <a:lstStyle>
            <a:lvl1pPr>
              <a:defRPr sz="1200" b="1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ounded Rectangle 23"/>
          <p:cNvSpPr/>
          <p:nvPr userDrawn="1"/>
        </p:nvSpPr>
        <p:spPr>
          <a:xfrm>
            <a:off x="4591743" y="3817167"/>
            <a:ext cx="2985248" cy="2259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4580986" y="3794884"/>
            <a:ext cx="2996005" cy="275088"/>
          </a:xfrm>
        </p:spPr>
        <p:txBody>
          <a:bodyPr/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393668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727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6560"/>
            <a:ext cx="4040188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727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6560"/>
            <a:ext cx="4041775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C9015A-5D7F-4C92-9DA3-3DBCECB0468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3049-9987-4F46-AE19-7DCE8F9F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848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C295B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4771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8"/>
            <a:ext cx="3008313" cy="43897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3279"/>
            <a:ext cx="5486400" cy="38842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C9015A-5D7F-4C92-9DA3-3DBCECB04684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03049-9987-4F46-AE19-7DCE8F9F2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83920"/>
            <a:ext cx="4038600" cy="5242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83920"/>
            <a:ext cx="4038600" cy="5242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29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8.xml"/><Relationship Id="rId9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auto">
          <a:xfrm>
            <a:off x="0" y="3540125"/>
            <a:ext cx="9144000" cy="769937"/>
          </a:xfrm>
          <a:prstGeom prst="rect">
            <a:avLst/>
          </a:prstGeom>
          <a:solidFill>
            <a:srgbClr val="3333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028" name="Picture 11" descr="Rope_from_illthin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7027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2" descr="Rope_from_illthin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2386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508375" y="6594475"/>
            <a:ext cx="2133600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0000"/>
              </a:lnSpc>
              <a:spcBef>
                <a:spcPct val="15000"/>
              </a:spcBef>
              <a:buSzPct val="100000"/>
              <a:defRPr sz="1400">
                <a:solidFill>
                  <a:srgbClr val="CCD2E2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A4D5BE8C-2657-4567-B17B-739472F0E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457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3540125"/>
            <a:ext cx="822960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1C224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079" y="245696"/>
            <a:ext cx="2911841" cy="2911841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auto">
          <a:xfrm>
            <a:off x="0" y="4736123"/>
            <a:ext cx="9144000" cy="57504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7157559" y="6642556"/>
            <a:ext cx="1986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tx1"/>
                </a:solidFill>
              </a:rPr>
              <a:t>MD, DE, &amp; DC Elks State</a:t>
            </a:r>
            <a:r>
              <a:rPr lang="en-US" sz="800" i="1" baseline="0" dirty="0">
                <a:solidFill>
                  <a:schemeClr val="tx1"/>
                </a:solidFill>
              </a:rPr>
              <a:t> Association</a:t>
            </a:r>
            <a:endParaRPr lang="en-US" sz="800" i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870" r:id="rId3"/>
    <p:sldLayoutId id="2147483871" r:id="rId4"/>
  </p:sldLayoutIdLst>
  <p:transition/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200">
          <a:solidFill>
            <a:srgbClr val="1C224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675" y="71120"/>
            <a:ext cx="8229600" cy="568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83920"/>
            <a:ext cx="8229600" cy="5242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19"/>
            <a:ext cx="683846" cy="68384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7157559" y="6642556"/>
            <a:ext cx="1986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tx1"/>
                </a:solidFill>
              </a:rPr>
              <a:t>MD, DE, &amp; DC Elks State</a:t>
            </a:r>
            <a:r>
              <a:rPr lang="en-US" sz="800" i="1" baseline="0" dirty="0">
                <a:solidFill>
                  <a:schemeClr val="tx1"/>
                </a:solidFill>
              </a:rPr>
              <a:t> Association</a:t>
            </a:r>
            <a:endParaRPr lang="en-US" sz="800" i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3" r:id="rId2"/>
    <p:sldLayoutId id="2147483846" r:id="rId3"/>
    <p:sldLayoutId id="2147483847" r:id="rId4"/>
    <p:sldLayoutId id="2147483848" r:id="rId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3333C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auto">
          <a:xfrm>
            <a:off x="0" y="6611112"/>
            <a:ext cx="9144000" cy="246888"/>
          </a:xfrm>
          <a:prstGeom prst="rect">
            <a:avLst/>
          </a:prstGeom>
          <a:solidFill>
            <a:srgbClr val="3333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675" y="71120"/>
            <a:ext cx="8229600" cy="568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83920"/>
            <a:ext cx="8229600" cy="5242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15" descr="Rope_from_illthin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51510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19"/>
            <a:ext cx="683846" cy="683846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7157559" y="6621690"/>
            <a:ext cx="1986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</a:rPr>
              <a:t>MD, DE, &amp; DC Elks State</a:t>
            </a:r>
            <a:r>
              <a:rPr lang="en-US" sz="800" i="1" baseline="0" dirty="0">
                <a:solidFill>
                  <a:schemeClr val="bg1"/>
                </a:solidFill>
              </a:rPr>
              <a:t> Association</a:t>
            </a:r>
            <a:endParaRPr lang="en-US" sz="800" i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3333C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7675" y="71120"/>
            <a:ext cx="8229600" cy="5686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83920"/>
            <a:ext cx="8229600" cy="5242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14160"/>
            <a:ext cx="2133600" cy="2438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E114B-E2B2-4115-9F42-B354EA0B16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157559" y="6621690"/>
            <a:ext cx="1986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tx1"/>
                </a:solidFill>
              </a:rPr>
              <a:t>MD, DE, &amp; DC Elks State</a:t>
            </a:r>
            <a:r>
              <a:rPr lang="en-US" sz="800" i="1" baseline="0" dirty="0">
                <a:solidFill>
                  <a:schemeClr val="tx1"/>
                </a:solidFill>
              </a:rPr>
              <a:t> Association</a:t>
            </a:r>
            <a:endParaRPr lang="en-US" sz="800" i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3333C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CC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auto">
          <a:xfrm>
            <a:off x="0" y="2463007"/>
            <a:ext cx="9144000" cy="769937"/>
          </a:xfrm>
          <a:prstGeom prst="rect">
            <a:avLst/>
          </a:prstGeom>
          <a:solidFill>
            <a:srgbClr val="3333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24320"/>
            <a:ext cx="2133600" cy="233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A9C8"/>
                </a:solidFill>
              </a:defRPr>
            </a:lvl1pPr>
          </a:lstStyle>
          <a:p>
            <a:fld id="{EE4044A7-9D72-4756-BB37-ADB10B868EB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11" descr="Rope_from_illthin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92363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2" descr="Rope_from_illthin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60713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 descr="NAVAIR_Logo-Blue_depth_1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05750" y="6657975"/>
            <a:ext cx="123825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6200"/>
            <a:ext cx="1867673" cy="18676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auto">
          <a:xfrm>
            <a:off x="0" y="2286"/>
            <a:ext cx="9144000" cy="740664"/>
          </a:xfrm>
          <a:prstGeom prst="rect">
            <a:avLst/>
          </a:prstGeom>
          <a:solidFill>
            <a:srgbClr val="3333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-9525" y="6604000"/>
            <a:ext cx="9144000" cy="246888"/>
          </a:xfrm>
          <a:prstGeom prst="rect">
            <a:avLst/>
          </a:prstGeom>
          <a:solidFill>
            <a:srgbClr val="3333CC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0" name="Picture 15" descr="Rope_from_illthin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-9525" y="6514978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9938" y="0"/>
            <a:ext cx="7784123" cy="75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5520"/>
            <a:ext cx="8229600" cy="514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Main level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050"/>
            <a:ext cx="734646" cy="76088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7157559" y="6639169"/>
            <a:ext cx="1986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</a:rPr>
              <a:t>MD, DE, &amp; DC Elks State</a:t>
            </a:r>
            <a:r>
              <a:rPr lang="en-US" sz="800" i="1" baseline="0" dirty="0">
                <a:solidFill>
                  <a:schemeClr val="bg1"/>
                </a:solidFill>
              </a:rPr>
              <a:t> Association</a:t>
            </a:r>
            <a:endParaRPr lang="en-US" sz="800" i="1" dirty="0">
              <a:solidFill>
                <a:schemeClr val="bg1"/>
              </a:solidFill>
            </a:endParaRPr>
          </a:p>
        </p:txBody>
      </p:sp>
      <p:pic>
        <p:nvPicPr>
          <p:cNvPr id="9" name="Picture 13" descr="Rope_from_illthin.pn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671513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69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Elks State Training </a:t>
            </a:r>
            <a:br>
              <a:rPr lang="en-US" sz="2400" dirty="0"/>
            </a:br>
            <a:r>
              <a:rPr lang="en-US" sz="2400" dirty="0"/>
              <a:t>Government Relations Committee Overview </a:t>
            </a:r>
          </a:p>
        </p:txBody>
      </p:sp>
    </p:spTree>
    <p:extLst>
      <p:ext uri="{BB962C8B-B14F-4D97-AF65-F5344CB8AC3E}">
        <p14:creationId xmlns:p14="http://schemas.microsoft.com/office/powerpoint/2010/main" val="13531922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142999"/>
            <a:ext cx="9144000" cy="508984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3333CC"/>
                </a:solidFill>
              </a:rPr>
              <a:t>Background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3333CC"/>
                </a:solidFill>
              </a:rPr>
              <a:t>Committee Objectives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3333CC"/>
                </a:solidFill>
              </a:rPr>
              <a:t>Focus Areas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rgbClr val="3333CC"/>
                </a:solidFill>
              </a:rPr>
              <a:t>Contact Information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4678-9195-4611-A76A-FD2A064E404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943600" y="1143000"/>
            <a:ext cx="28956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endParaRPr lang="en-US" sz="12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81000" y="1219200"/>
            <a:ext cx="38100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3040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Objectives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467" y="975360"/>
            <a:ext cx="8627533" cy="550164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0" dirty="0"/>
              <a:t>To </a:t>
            </a:r>
            <a:r>
              <a:rPr lang="en-US" sz="1800" b="0" u="sng" dirty="0"/>
              <a:t>report</a:t>
            </a:r>
            <a:r>
              <a:rPr lang="en-US" sz="1800" b="0" dirty="0"/>
              <a:t> on these areas: </a:t>
            </a:r>
            <a:r>
              <a:rPr lang="en-US" sz="1600" b="0" dirty="0"/>
              <a:t>Community, Youth, Veterans, Charity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b="0" dirty="0"/>
              <a:t>Examples of activities to report are: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400" dirty="0"/>
              <a:t>Parades, fairs, pop warner, local health care places, etc.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400" dirty="0"/>
              <a:t>Hoop shoot, soccer, teen dances, children parties, scouts, etc.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400" dirty="0"/>
              <a:t>Dinners, fishing, trips, activities, etc.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400" dirty="0"/>
              <a:t>Helping needy families, a member does a charitable act, as an ELK, Relay for Life donations, allowing the Lodge to be used for fund raisers by another group, funerals, etc. 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Reports should include: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400" dirty="0"/>
              <a:t>Members who plan, work, clean up, and provide reports -, </a:t>
            </a:r>
            <a:r>
              <a:rPr lang="en-US" sz="1400" u="sng" dirty="0"/>
              <a:t>Non Elks 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400" dirty="0"/>
              <a:t>Just calling people on the phone counts!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400" dirty="0"/>
              <a:t>A sample Charity Report will accompany the training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200" b="0" dirty="0"/>
              <a:t> </a:t>
            </a:r>
            <a:r>
              <a:rPr lang="en-US" sz="1600" dirty="0"/>
              <a:t>The reason for all this reporting is to help the Elks stay in good standing with the Government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400" dirty="0"/>
              <a:t>Grand Lodge can use national organizational totals to influence Congressional legislation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400" dirty="0"/>
              <a:t>State Associations can gather support for legislation affecting many lodges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400" dirty="0"/>
              <a:t>Local Lodges can use charitable reporting to highlight what Elks do while establishing relationships with local legislators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1400" dirty="0"/>
              <a:t>These tools help to protect our non profit status</a:t>
            </a:r>
          </a:p>
          <a:p>
            <a:pPr lvl="1"/>
            <a:endParaRPr lang="en-US" sz="1400" b="0" dirty="0"/>
          </a:p>
          <a:p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17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Objectives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533" y="1034841"/>
            <a:ext cx="8669867" cy="515080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To be aware of legislation that affects </a:t>
            </a:r>
            <a:r>
              <a:rPr lang="en-US" sz="2000" b="0" dirty="0" err="1"/>
              <a:t>Elkdom</a:t>
            </a:r>
            <a:r>
              <a:rPr lang="en-US" sz="2000" b="0" dirty="0"/>
              <a:t> in these areas: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b="0" dirty="0"/>
              <a:t>Gaming on the Western Shore in Maryland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b="0" dirty="0"/>
              <a:t>Changes in Unrelated Business Income language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b="0" dirty="0"/>
              <a:t>Laws against Discrimination and Harassment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b="0" dirty="0"/>
              <a:t>US Postal regulations – as they </a:t>
            </a:r>
            <a:r>
              <a:rPr lang="en-US" sz="1800" dirty="0"/>
              <a:t>affect our newsletters and publications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b="0" dirty="0"/>
              <a:t>Sales Tax and Exemptions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b="0" dirty="0"/>
              <a:t>Alcoholic Beverage Control rules and regulations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/>
              <a:t>Bingo Raffle and Games of Chance rules and regulations</a:t>
            </a:r>
            <a:endParaRPr lang="en-US" sz="1800" b="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b="0" dirty="0"/>
              <a:t>Property tax exemption laws</a:t>
            </a:r>
          </a:p>
          <a:p>
            <a:pPr lvl="1"/>
            <a:endParaRPr lang="en-US" sz="1400" b="0" dirty="0"/>
          </a:p>
          <a:p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9525" y="5567577"/>
            <a:ext cx="9144000" cy="338554"/>
          </a:xfrm>
          <a:prstGeom prst="rect">
            <a:avLst/>
          </a:prstGeom>
          <a:solidFill>
            <a:srgbClr val="33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 aware of any </a:t>
            </a:r>
            <a:r>
              <a:rPr lang="en-US" i="1" dirty="0"/>
              <a:t>new</a:t>
            </a:r>
            <a:r>
              <a:rPr lang="en-US" dirty="0"/>
              <a:t> legislation or a </a:t>
            </a:r>
            <a:r>
              <a:rPr lang="en-US" i="1" dirty="0"/>
              <a:t>change</a:t>
            </a:r>
            <a:r>
              <a:rPr lang="en-US" dirty="0"/>
              <a:t> in legislation that could impact </a:t>
            </a:r>
            <a:r>
              <a:rPr lang="en-US" dirty="0" err="1"/>
              <a:t>Elkdom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50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Exalted Ruler Focus Areas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4678-9195-4611-A76A-FD2A064E404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169950" y="923558"/>
            <a:ext cx="8804098" cy="4960775"/>
          </a:xfrm>
        </p:spPr>
        <p:txBody>
          <a:bodyPr/>
          <a:lstStyle/>
          <a:p>
            <a:r>
              <a:rPr lang="en-US" sz="1800" dirty="0"/>
              <a:t>Review charity reporting with the Government Relations Committee Chair and Lodge Secretary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If there isn’t any reporting, then find out why?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If there is reporting, then find out what specific events make up the report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Stay informed through your local lodge Government Relations Chair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Review the local lodge’s previous year Grand Lodge Annual Report</a:t>
            </a:r>
          </a:p>
          <a:p>
            <a:endParaRPr lang="en-US" dirty="0"/>
          </a:p>
          <a:p>
            <a:r>
              <a:rPr lang="en-US" sz="1800" dirty="0"/>
              <a:t>Establish and maintain relationships with your local legislators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Invite them to an Open House or meeting designed specially for them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Showcase your lodge strengths and give them a tour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Use your charity reporting to highlight what your lodge does in the community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600" dirty="0"/>
              <a:t>Show all the individual charitable reports that comprise the total number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-9525" y="5717497"/>
            <a:ext cx="9144000" cy="338554"/>
          </a:xfrm>
          <a:prstGeom prst="rect">
            <a:avLst/>
          </a:prstGeom>
          <a:solidFill>
            <a:srgbClr val="33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Your job as CEO is to keep your lodge in good status with the government!</a:t>
            </a:r>
          </a:p>
        </p:txBody>
      </p:sp>
    </p:spTree>
    <p:extLst>
      <p:ext uri="{BB962C8B-B14F-4D97-AF65-F5344CB8AC3E}">
        <p14:creationId xmlns:p14="http://schemas.microsoft.com/office/powerpoint/2010/main" val="2558072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 Relations Committee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799" y="1034626"/>
            <a:ext cx="8280399" cy="5103707"/>
          </a:xfrm>
          <a:ln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1800" dirty="0"/>
              <a:t>State Association </a:t>
            </a:r>
          </a:p>
          <a:p>
            <a:pPr marL="0" indent="0" algn="ctr">
              <a:buNone/>
            </a:pPr>
            <a:r>
              <a:rPr lang="en-US" sz="1800" dirty="0"/>
              <a:t>Government Relations Committee</a:t>
            </a:r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324186" y="3460775"/>
            <a:ext cx="3108960" cy="338554"/>
          </a:xfrm>
          <a:prstGeom prst="rect">
            <a:avLst/>
          </a:prstGeom>
          <a:solidFill>
            <a:srgbClr val="3333CC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dirty="0"/>
              <a:t>David </a:t>
            </a:r>
            <a:r>
              <a:rPr lang="en-US" dirty="0" err="1"/>
              <a:t>Reihl</a:t>
            </a:r>
            <a:r>
              <a:rPr lang="en-US" dirty="0"/>
              <a:t>, North East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1999" y="3460775"/>
            <a:ext cx="3108960" cy="338554"/>
          </a:xfrm>
          <a:prstGeom prst="rect">
            <a:avLst/>
          </a:prstGeom>
          <a:solidFill>
            <a:srgbClr val="3333CC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en-US" dirty="0"/>
              <a:t>Jack Gordon, North Central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1999" y="4252125"/>
            <a:ext cx="3108960" cy="338554"/>
          </a:xfrm>
          <a:prstGeom prst="rect">
            <a:avLst/>
          </a:prstGeom>
          <a:solidFill>
            <a:srgbClr val="3333CC"/>
          </a:solidFill>
        </p:spPr>
        <p:txBody>
          <a:bodyPr wrap="none" rtlCol="0" anchor="ctr">
            <a:spAutoFit/>
          </a:bodyPr>
          <a:lstStyle/>
          <a:p>
            <a:pPr marL="0" indent="0" algn="ctr">
              <a:buNone/>
            </a:pPr>
            <a:r>
              <a:rPr lang="en-US" dirty="0"/>
              <a:t>Carl Vogt, South West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24186" y="4242700"/>
            <a:ext cx="3108960" cy="338554"/>
          </a:xfrm>
          <a:prstGeom prst="rect">
            <a:avLst/>
          </a:prstGeom>
          <a:solidFill>
            <a:srgbClr val="3333CC"/>
          </a:solidFill>
        </p:spPr>
        <p:txBody>
          <a:bodyPr wrap="none" rtlCol="0" anchor="ctr">
            <a:spAutoFit/>
          </a:bodyPr>
          <a:lstStyle/>
          <a:p>
            <a:pPr marL="0" indent="0" algn="ctr">
              <a:buNone/>
            </a:pPr>
            <a:r>
              <a:rPr lang="en-US" dirty="0"/>
              <a:t>Gregory Robbins, South East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58252" y="5024625"/>
            <a:ext cx="3108960" cy="338554"/>
          </a:xfrm>
          <a:prstGeom prst="rect">
            <a:avLst/>
          </a:prstGeom>
          <a:solidFill>
            <a:srgbClr val="3333CC"/>
          </a:solidFill>
        </p:spPr>
        <p:txBody>
          <a:bodyPr wrap="none" rtlCol="0" anchor="ctr">
            <a:spAutoFit/>
          </a:bodyPr>
          <a:lstStyle/>
          <a:p>
            <a:pPr marL="0" indent="0" algn="ctr">
              <a:buNone/>
            </a:pPr>
            <a:r>
              <a:rPr lang="en-US" dirty="0"/>
              <a:t>Jay Nave, West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15467" y="2105377"/>
            <a:ext cx="3894016" cy="338554"/>
          </a:xfrm>
          <a:prstGeom prst="rect">
            <a:avLst/>
          </a:prstGeom>
          <a:solidFill>
            <a:srgbClr val="3333CC"/>
          </a:solidFill>
        </p:spPr>
        <p:txBody>
          <a:bodyPr wrap="none" rtlCol="0" anchor="ctr">
            <a:spAutoFit/>
          </a:bodyPr>
          <a:lstStyle/>
          <a:p>
            <a:pPr marL="0" indent="0" algn="ctr">
              <a:buNone/>
            </a:pPr>
            <a:r>
              <a:rPr lang="en-US" dirty="0"/>
              <a:t>Bonnie Howell, State Chair (Delaware)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24991" y="2654158"/>
            <a:ext cx="3894016" cy="338554"/>
          </a:xfrm>
          <a:prstGeom prst="rect">
            <a:avLst/>
          </a:prstGeom>
          <a:solidFill>
            <a:srgbClr val="3333CC"/>
          </a:solidFill>
        </p:spPr>
        <p:txBody>
          <a:bodyPr wrap="none" rtlCol="0" anchor="ctr">
            <a:spAutoFit/>
          </a:bodyPr>
          <a:lstStyle/>
          <a:p>
            <a:pPr marL="0" indent="0" algn="ctr">
              <a:buNone/>
            </a:pPr>
            <a:r>
              <a:rPr lang="en-US" dirty="0"/>
              <a:t>Corey Bradley, Vice Chair (Maryland)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4" y="6179283"/>
            <a:ext cx="9144000" cy="338554"/>
          </a:xfrm>
          <a:prstGeom prst="rect">
            <a:avLst/>
          </a:prstGeom>
          <a:solidFill>
            <a:srgbClr val="33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Who is your local lodge Government </a:t>
            </a:r>
            <a:r>
              <a:rPr lang="en-US"/>
              <a:t>relations Committee?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956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F4678-9195-4611-A76A-FD2A064E404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863" y="2365675"/>
            <a:ext cx="2412271" cy="241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436450"/>
      </p:ext>
    </p:extLst>
  </p:cSld>
  <p:clrMapOvr>
    <a:masterClrMapping/>
  </p:clrMapOvr>
</p:sld>
</file>

<file path=ppt/theme/theme1.xml><?xml version="1.0" encoding="utf-8"?>
<a:theme xmlns:a="http://schemas.openxmlformats.org/drawingml/2006/main" name="NAVAIR_Brie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VAIR Arial">
      <a:majorFont>
        <a:latin typeface="Arial"/>
        <a:ea typeface="MS PGothic"/>
        <a:cs typeface=""/>
      </a:majorFont>
      <a:minorFont>
        <a:latin typeface="Arial Narrow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99"/>
        </a:dk2>
        <a:lt2>
          <a:srgbClr val="0099CC"/>
        </a:lt2>
        <a:accent1>
          <a:srgbClr val="EAEAEA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9D6E7"/>
        </a:accent6>
        <a:hlink>
          <a:srgbClr val="1C295B"/>
        </a:hlink>
        <a:folHlink>
          <a:srgbClr val="41457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hite with Se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hite Blue Bott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White no Se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ransition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ue Ban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46835</TotalTime>
  <Pages>24</Pages>
  <Words>228</Words>
  <Application>Microsoft Office PowerPoint</Application>
  <PresentationFormat>On-screen Show (4:3)</PresentationFormat>
  <Paragraphs>71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MS PGothic</vt:lpstr>
      <vt:lpstr>Arial</vt:lpstr>
      <vt:lpstr>Arial Narrow</vt:lpstr>
      <vt:lpstr>Wingdings</vt:lpstr>
      <vt:lpstr>NAVAIR_Brief</vt:lpstr>
      <vt:lpstr>White with Seal</vt:lpstr>
      <vt:lpstr>White Blue Bottom</vt:lpstr>
      <vt:lpstr>White no Seal</vt:lpstr>
      <vt:lpstr>Transition Slide</vt:lpstr>
      <vt:lpstr>Blue Banner</vt:lpstr>
      <vt:lpstr>Elks State Training  Government Relations Committee Overview </vt:lpstr>
      <vt:lpstr>Agenda</vt:lpstr>
      <vt:lpstr>Committee Objectives</vt:lpstr>
      <vt:lpstr>Committee Objectives</vt:lpstr>
      <vt:lpstr>Exalted Ruler Focus Areas</vt:lpstr>
      <vt:lpstr>Government Relations Committee</vt:lpstr>
      <vt:lpstr>Questions</vt:lpstr>
    </vt:vector>
  </TitlesOfParts>
  <Manager>7.5 AMY BEHRMAN</Manager>
  <Company>NMCI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subject>NAVAL AIR SYSTEMS COMMAND OVERVIEW</dc:subject>
  <dc:creator>amy.behrman</dc:creator>
  <cp:keywords>NAVAIR COMMAND OVERVIEW</cp:keywords>
  <dc:description>File:
Presenter:
Subject:</dc:description>
  <cp:lastModifiedBy>Joseph McGeeney</cp:lastModifiedBy>
  <cp:revision>571</cp:revision>
  <cp:lastPrinted>2017-03-29T17:25:43Z</cp:lastPrinted>
  <dcterms:created xsi:type="dcterms:W3CDTF">2011-04-04T18:58:30Z</dcterms:created>
  <dcterms:modified xsi:type="dcterms:W3CDTF">2018-01-17T15:39:47Z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rief Date">
    <vt:lpwstr>Nov 2010</vt:lpwstr>
  </property>
  <property fmtid="{D5CDD505-2E9C-101B-9397-08002B2CF9AE}" pid="3" name="Purpose">
    <vt:lpwstr>Message Alignment</vt:lpwstr>
  </property>
</Properties>
</file>