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63" r:id="rId4"/>
    <p:sldId id="269" r:id="rId5"/>
    <p:sldId id="262" r:id="rId6"/>
    <p:sldId id="261" r:id="rId7"/>
    <p:sldId id="264" r:id="rId8"/>
    <p:sldId id="266" r:id="rId9"/>
    <p:sldId id="268" r:id="rId10"/>
    <p:sldId id="272" r:id="rId11"/>
    <p:sldId id="267" r:id="rId12"/>
    <p:sldId id="273" r:id="rId13"/>
  </p:sldIdLst>
  <p:sldSz cx="10058400" cy="7772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7" autoAdjust="0"/>
  </p:normalViewPr>
  <p:slideViewPr>
    <p:cSldViewPr>
      <p:cViewPr varScale="1">
        <p:scale>
          <a:sx n="39" d="100"/>
          <a:sy n="39" d="100"/>
        </p:scale>
        <p:origin x="45" y="1245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72AD79-1FD8-434A-8615-A5326FFF5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4531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696913"/>
            <a:ext cx="45116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CE9E0DC-E8D7-436A-B8D0-C96AD17BC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3529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696913"/>
            <a:ext cx="45116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10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5"/>
          <p:cNvSpPr>
            <a:spLocks noGrp="1"/>
          </p:cNvSpPr>
          <p:nvPr>
            <p:ph sz="quarter" idx="11"/>
          </p:nvPr>
        </p:nvSpPr>
        <p:spPr>
          <a:xfrm>
            <a:off x="0" y="1036320"/>
            <a:ext cx="10058400" cy="6045200"/>
          </a:xfrm>
          <a:prstGeom prst="rect">
            <a:avLst/>
          </a:prstGeom>
        </p:spPr>
        <p:txBody>
          <a:bodyPr lIns="101882" tIns="50941" rIns="101882" bIns="5094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036320"/>
          </a:xfrm>
          <a:prstGeom prst="rect">
            <a:avLst/>
          </a:prstGeom>
        </p:spPr>
        <p:txBody>
          <a:bodyPr lIns="101882" tIns="50941" rIns="101882" bIns="50941" anchor="ctr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281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040880" y="2763520"/>
            <a:ext cx="2598420" cy="3368040"/>
          </a:xfrm>
          <a:prstGeom prst="rect">
            <a:avLst/>
          </a:prstGeom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251460" y="2072640"/>
            <a:ext cx="6537960" cy="5181600"/>
          </a:xfrm>
          <a:prstGeom prst="rect">
            <a:avLst/>
          </a:prstGeom>
        </p:spPr>
        <p:txBody>
          <a:bodyPr lIns="101882" tIns="50941" rIns="101882" bIns="5094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036320"/>
          </a:xfrm>
          <a:prstGeom prst="rect">
            <a:avLst/>
          </a:prstGeom>
        </p:spPr>
        <p:txBody>
          <a:bodyPr lIns="101882" tIns="50941" rIns="101882" bIns="50941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6138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036320"/>
          </a:xfrm>
          <a:prstGeom prst="rect">
            <a:avLst/>
          </a:prstGeom>
        </p:spPr>
        <p:txBody>
          <a:bodyPr lIns="101882" tIns="50941" rIns="101882" bIns="50941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4526280" y="1209040"/>
            <a:ext cx="5364480" cy="5267960"/>
          </a:xfrm>
          <a:prstGeom prst="rect">
            <a:avLst/>
          </a:prstGeom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83820" y="1209040"/>
            <a:ext cx="4274820" cy="5267960"/>
          </a:xfrm>
          <a:prstGeom prst="rect">
            <a:avLst/>
          </a:prstGeom>
        </p:spPr>
        <p:txBody>
          <a:bodyPr lIns="101882" tIns="50941" rIns="101882" bIns="5094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5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419100" y="1986280"/>
            <a:ext cx="9220200" cy="2590800"/>
          </a:xfrm>
          <a:prstGeom prst="rect">
            <a:avLst/>
          </a:prstGeom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419100" y="4836160"/>
            <a:ext cx="9220200" cy="2418080"/>
          </a:xfrm>
          <a:prstGeom prst="rect">
            <a:avLst/>
          </a:prstGeom>
        </p:spPr>
        <p:txBody>
          <a:bodyPr lIns="101882" tIns="50941" rIns="101882" bIns="5094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369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6796" y="6736080"/>
            <a:ext cx="10065196" cy="103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richard.manson\Pictures\Elk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57"/>
            <a:ext cx="1515556" cy="101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richard.manson\Pictures\Elk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6987" y="-2333"/>
            <a:ext cx="1515556" cy="101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0" name="Oval 9"/>
          <p:cNvSpPr/>
          <p:nvPr/>
        </p:nvSpPr>
        <p:spPr>
          <a:xfrm>
            <a:off x="-6795" y="5267960"/>
            <a:ext cx="10078789" cy="1986280"/>
          </a:xfrm>
          <a:prstGeom prst="ellipse">
            <a:avLst/>
          </a:prstGeom>
          <a:ln>
            <a:noFill/>
          </a:ln>
          <a:effectLst>
            <a:innerShdw blurRad="63500" dist="50800" dir="2700000">
              <a:schemeClr val="tx1">
                <a:alpha val="50000"/>
              </a:schemeClr>
            </a:innerShdw>
          </a:effectLst>
          <a:scene3d>
            <a:camera prst="orthographicFront">
              <a:rot lat="0" lon="0" rev="3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2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/>
  <p:txStyles>
    <p:titleStyle>
      <a:lvl1pPr algn="ctr" defTabSz="1018824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tif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mailto:dannielemcknight@yahoo.com\" TargetMode="External"/><Relationship Id="rId3" Type="http://schemas.openxmlformats.org/officeDocument/2006/relationships/hyperlink" Target="mailto:mansonrt@yahoo.com" TargetMode="External"/><Relationship Id="rId7" Type="http://schemas.openxmlformats.org/officeDocument/2006/relationships/hyperlink" Target="mailto:johnmac3109@gmail.com" TargetMode="External"/><Relationship Id="rId2" Type="http://schemas.openxmlformats.org/officeDocument/2006/relationships/hyperlink" Target="mailto:richard.manson@navy.mi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dprice58@comcast.net" TargetMode="External"/><Relationship Id="rId5" Type="http://schemas.openxmlformats.org/officeDocument/2006/relationships/hyperlink" Target="mailto:robert.broom72@gmail.com" TargetMode="External"/><Relationship Id="rId4" Type="http://schemas.openxmlformats.org/officeDocument/2006/relationships/hyperlink" Target="mailto:etbriel@ao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yquote.com/quotes/authors/d/dwight_d_eisenhower.html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3083772"/>
            <a:ext cx="8549640" cy="166602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69"/>
              </a:spcBef>
            </a:pPr>
            <a:r>
              <a:rPr lang="en-US" sz="4000" dirty="0"/>
              <a:t>Elks Leadership Overview</a:t>
            </a:r>
            <a:br>
              <a:rPr lang="en-US" sz="4000" dirty="0"/>
            </a:br>
            <a:r>
              <a:rPr lang="en-US" sz="2200" dirty="0"/>
              <a:t>for</a:t>
            </a:r>
            <a:br>
              <a:rPr lang="en-US" sz="3100" dirty="0"/>
            </a:br>
            <a:r>
              <a:rPr lang="en-US" sz="3100" dirty="0"/>
              <a:t>MD, DE, &amp; DC State Association</a:t>
            </a:r>
            <a:br>
              <a:rPr lang="en-US" sz="3100" dirty="0"/>
            </a:br>
            <a:br>
              <a:rPr lang="en-US" sz="31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9560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2819498"/>
            <a:ext cx="4526280" cy="3505102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Elks Organizational Structure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1917757"/>
            <a:ext cx="5133703" cy="3886670"/>
          </a:xfrm>
          <a:prstGeom prst="rect">
            <a:avLst/>
          </a:prstGeom>
        </p:spPr>
        <p:txBody>
          <a:bodyPr wrap="square" lIns="101882" tIns="50941" rIns="101882" bIns="50941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Grand Lodge – Franchisor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State Association </a:t>
            </a:r>
          </a:p>
          <a:p>
            <a:pPr marL="852312" lvl="1" indent="-342900">
              <a:lnSpc>
                <a:spcPct val="150000"/>
              </a:lnSpc>
              <a:spcBef>
                <a:spcPct val="20000"/>
              </a:spcBef>
              <a:buFont typeface="Calibri" panose="020F0502020204030204" pitchFamily="34" charset="0"/>
              <a:buChar char="⁻"/>
            </a:pPr>
            <a:r>
              <a:rPr lang="en-US" dirty="0">
                <a:solidFill>
                  <a:prstClr val="black"/>
                </a:solidFill>
              </a:rPr>
              <a:t>Views local lodges as customers</a:t>
            </a:r>
          </a:p>
          <a:p>
            <a:pPr marL="852312" lvl="1" indent="-342900">
              <a:lnSpc>
                <a:spcPct val="150000"/>
              </a:lnSpc>
              <a:spcBef>
                <a:spcPct val="20000"/>
              </a:spcBef>
              <a:buFont typeface="Calibri" panose="020F0502020204030204" pitchFamily="34" charset="0"/>
              <a:buChar char="⁻"/>
            </a:pPr>
            <a:r>
              <a:rPr lang="en-US" dirty="0">
                <a:solidFill>
                  <a:prstClr val="black"/>
                </a:solidFill>
              </a:rPr>
              <a:t>Strives to be constantly customer- service oriented</a:t>
            </a:r>
          </a:p>
          <a:p>
            <a:pPr marL="852312" lvl="1" indent="-342900">
              <a:lnSpc>
                <a:spcPct val="150000"/>
              </a:lnSpc>
              <a:spcBef>
                <a:spcPct val="20000"/>
              </a:spcBef>
              <a:buFont typeface="Calibri" panose="020F0502020204030204" pitchFamily="34" charset="0"/>
              <a:buChar char="⁻"/>
            </a:pPr>
            <a:r>
              <a:rPr lang="en-US" dirty="0">
                <a:solidFill>
                  <a:prstClr val="black"/>
                </a:solidFill>
              </a:rPr>
              <a:t>Promotes Grand Lodge Programs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Local Lodge - Franchisee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7214299"/>
            <a:ext cx="10058400" cy="592983"/>
          </a:xfrm>
          <a:prstGeom prst="rect">
            <a:avLst/>
          </a:prstGeom>
          <a:noFill/>
        </p:spPr>
        <p:txBody>
          <a:bodyPr wrap="square" lIns="101882" tIns="50941" rIns="101882" bIns="50941" rtlCol="0" anchor="ctr">
            <a:spAutoFit/>
          </a:bodyPr>
          <a:lstStyle/>
          <a:p>
            <a:pPr algn="ctr"/>
            <a:r>
              <a:rPr lang="en-US" sz="3100" b="1" dirty="0">
                <a:solidFill>
                  <a:schemeClr val="bg1"/>
                </a:solidFill>
              </a:rPr>
              <a:t>Addition detail provided at the Annual Elks Training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37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What is your role in </a:t>
            </a:r>
            <a:r>
              <a:rPr lang="en-US" dirty="0" err="1"/>
              <a:t>Elkdom</a:t>
            </a:r>
            <a:r>
              <a:rPr lang="en-US" dirty="0"/>
              <a:t>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660" y="1269529"/>
            <a:ext cx="3939540" cy="275604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754380" y="3972559"/>
            <a:ext cx="6713219" cy="3184525"/>
            <a:chOff x="150822" y="1737046"/>
            <a:chExt cx="6102925" cy="2809875"/>
          </a:xfrm>
        </p:grpSpPr>
        <p:sp>
          <p:nvSpPr>
            <p:cNvPr id="9" name="TextBox 8"/>
            <p:cNvSpPr txBox="1"/>
            <p:nvPr/>
          </p:nvSpPr>
          <p:spPr>
            <a:xfrm>
              <a:off x="150822" y="3505200"/>
              <a:ext cx="1486596" cy="3801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/>
                <a:t>Grand Lodge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309916" y="2759829"/>
              <a:ext cx="1943831" cy="3801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/>
                <a:t>State Association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7022" y="2221170"/>
              <a:ext cx="1380390" cy="3801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/>
                <a:t>Local Lodge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7613" y="1737046"/>
              <a:ext cx="2809875" cy="2809875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440" y="2151520"/>
            <a:ext cx="1200584" cy="1389240"/>
          </a:xfrm>
          <a:prstGeom prst="rec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710068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State Training Committee Contact Information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25507" y="1296650"/>
            <a:ext cx="2990626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 eaLnBrk="0"/>
            <a:r>
              <a:rPr lang="en-US" sz="1600" b="1" dirty="0"/>
              <a:t>R. Trent Manson, State Chairman</a:t>
            </a:r>
            <a:br>
              <a:rPr lang="en-US" sz="1600" dirty="0"/>
            </a:br>
            <a:r>
              <a:rPr lang="en-US" sz="1200" dirty="0"/>
              <a:t>St. Mary’s Lodge No. 2092</a:t>
            </a:r>
            <a:br>
              <a:rPr lang="en-US" sz="1200" dirty="0"/>
            </a:br>
            <a:r>
              <a:rPr lang="en-US" sz="1200" dirty="0"/>
              <a:t>22024 Gloucester Court, 5B</a:t>
            </a:r>
            <a:br>
              <a:rPr lang="en-US" sz="1200" dirty="0"/>
            </a:br>
            <a:r>
              <a:rPr lang="en-US" sz="1200" dirty="0"/>
              <a:t>Lexington Park, MD  20653</a:t>
            </a:r>
            <a:br>
              <a:rPr lang="en-US" sz="1200" dirty="0"/>
            </a:br>
            <a:r>
              <a:rPr lang="en-US" sz="1200" dirty="0"/>
              <a:t>Phone: 301-904-4131 (C)</a:t>
            </a:r>
          </a:p>
          <a:p>
            <a:pPr algn="ctr" eaLnBrk="0"/>
            <a:r>
              <a:rPr lang="en-US" sz="1200" dirty="0"/>
              <a:t>E-Mail: </a:t>
            </a:r>
            <a:r>
              <a:rPr lang="en-US" sz="1200" u="sng" dirty="0">
                <a:hlinkClick r:id="rId2"/>
              </a:rPr>
              <a:t>richard.manson@navy.mil</a:t>
            </a:r>
            <a:endParaRPr lang="en-US" sz="1200" dirty="0"/>
          </a:p>
          <a:p>
            <a:pPr algn="ctr"/>
            <a:r>
              <a:rPr lang="en-US" sz="1200" u="sng" dirty="0">
                <a:hlinkClick r:id="rId3"/>
              </a:rPr>
              <a:t>mansonrt@yahoo.com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7339761" y="3286035"/>
            <a:ext cx="174919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 defTabSz="914400" fontAlgn="base">
              <a:spcBef>
                <a:spcPct val="0"/>
              </a:spcBef>
              <a:spcAft>
                <a:spcPct val="0"/>
              </a:spcAft>
              <a:defRPr sz="1200" b="1"/>
            </a:lvl1pPr>
          </a:lstStyle>
          <a:p>
            <a:r>
              <a:rPr lang="en-US" altLang="en-US" dirty="0"/>
              <a:t>Earl T. </a:t>
            </a:r>
            <a:r>
              <a:rPr lang="en-US" altLang="en-US" dirty="0" err="1"/>
              <a:t>Briel</a:t>
            </a:r>
            <a:r>
              <a:rPr lang="en-US" altLang="en-US" dirty="0"/>
              <a:t>, North East</a:t>
            </a:r>
          </a:p>
          <a:p>
            <a:r>
              <a:rPr lang="en-US" altLang="en-US" b="0" dirty="0"/>
              <a:t>Milford Lodge No. 2401</a:t>
            </a:r>
          </a:p>
          <a:p>
            <a:r>
              <a:rPr lang="en-US" altLang="en-US" b="0" dirty="0"/>
              <a:t>3901D </a:t>
            </a:r>
            <a:r>
              <a:rPr lang="en-US" altLang="en-US" b="0" dirty="0" err="1"/>
              <a:t>Sagamore</a:t>
            </a:r>
            <a:r>
              <a:rPr lang="en-US" altLang="en-US" b="0" dirty="0"/>
              <a:t> Drive</a:t>
            </a:r>
          </a:p>
          <a:p>
            <a:r>
              <a:rPr lang="en-US" altLang="en-US" b="0" dirty="0"/>
              <a:t>Milford, DE 19963</a:t>
            </a:r>
          </a:p>
          <a:p>
            <a:r>
              <a:rPr lang="en-US" altLang="en-US" b="0" dirty="0"/>
              <a:t>Phone: 609-209-2297 (C)</a:t>
            </a:r>
          </a:p>
          <a:p>
            <a:r>
              <a:rPr lang="en-US" altLang="en-US" b="0" dirty="0"/>
              <a:t>Email: </a:t>
            </a:r>
            <a:r>
              <a:rPr lang="en-US" altLang="en-US" b="0" dirty="0">
                <a:hlinkClick r:id="rId4"/>
              </a:rPr>
              <a:t>etbriel@aol.com</a:t>
            </a:r>
            <a:endParaRPr lang="en-US" altLang="en-US" b="0" dirty="0"/>
          </a:p>
        </p:txBody>
      </p:sp>
      <p:sp>
        <p:nvSpPr>
          <p:cNvPr id="7" name="Rectangle 6"/>
          <p:cNvSpPr/>
          <p:nvPr/>
        </p:nvSpPr>
        <p:spPr>
          <a:xfrm>
            <a:off x="2215291" y="5114835"/>
            <a:ext cx="239693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/>
              <a:t>Robert Broom,  South West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/>
              <a:t>St Mary’s Lodge No. 2092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/>
              <a:t>20565 Piney Point Road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/>
              <a:t>Callaway, MD  20620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/>
              <a:t>Phone: 240-434-8129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/>
              <a:t>Email: </a:t>
            </a:r>
            <a:r>
              <a:rPr lang="en-US" sz="1200" dirty="0">
                <a:hlinkClick r:id="rId5"/>
              </a:rPr>
              <a:t>robert.broom72@gmail.com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3740660" y="3200400"/>
            <a:ext cx="256032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/>
              <a:t>Deborah (Debbie) Price, North Central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/>
              <a:t>Essex Lodge No. 1866</a:t>
            </a:r>
            <a:br>
              <a:rPr lang="en-US" sz="1200" dirty="0"/>
            </a:br>
            <a:r>
              <a:rPr lang="en-US" sz="1200" dirty="0"/>
              <a:t>2415 </a:t>
            </a:r>
            <a:r>
              <a:rPr lang="en-US" sz="1200" dirty="0" err="1"/>
              <a:t>Lambros</a:t>
            </a:r>
            <a:r>
              <a:rPr lang="en-US" sz="1200" dirty="0"/>
              <a:t> Road</a:t>
            </a:r>
            <a:br>
              <a:rPr lang="en-US" sz="1200" dirty="0"/>
            </a:br>
            <a:r>
              <a:rPr lang="en-US" sz="1200" dirty="0"/>
              <a:t>Baltimore, MD  21234</a:t>
            </a:r>
            <a:br>
              <a:rPr lang="en-US" sz="1200" dirty="0"/>
            </a:br>
            <a:r>
              <a:rPr lang="en-US" sz="1200" dirty="0"/>
              <a:t>Phone: 410-375-9133 (C)</a:t>
            </a:r>
            <a:br>
              <a:rPr lang="en-US" sz="1200" dirty="0"/>
            </a:br>
            <a:r>
              <a:rPr lang="en-US" sz="1200" dirty="0"/>
              <a:t>Email: </a:t>
            </a:r>
            <a:r>
              <a:rPr lang="en-US" sz="1200" dirty="0">
                <a:hlinkClick r:id="rId6"/>
              </a:rPr>
              <a:t>dprice58@comcast.net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5382519" y="5029200"/>
            <a:ext cx="256032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/>
              <a:t>John </a:t>
            </a:r>
            <a:r>
              <a:rPr lang="en-US" sz="1200" b="1" dirty="0" err="1"/>
              <a:t>MacKenzie</a:t>
            </a:r>
            <a:r>
              <a:rPr lang="en-US" sz="1200" b="1" dirty="0"/>
              <a:t>,  (Bonnie), South East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/>
              <a:t>Crisfield Lodge No. 1044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/>
              <a:t>3109 Fair Island Lane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/>
              <a:t>Marion Station, MD   21838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/>
              <a:t>Phone: 410-957-1690 (H)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/>
              <a:t>410-991-9637 (C)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/>
              <a:t>Email: </a:t>
            </a:r>
            <a:r>
              <a:rPr lang="en-US" sz="1200" dirty="0">
                <a:hlinkClick r:id="rId7"/>
              </a:rPr>
              <a:t>johnmac3109@gmail.com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557902" y="3200400"/>
            <a:ext cx="256032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err="1"/>
              <a:t>Danniele</a:t>
            </a:r>
            <a:r>
              <a:rPr lang="en-US" sz="1200" b="1" dirty="0"/>
              <a:t> McKnight, West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/>
              <a:t>Frederick Lodge No. 684</a:t>
            </a:r>
            <a:br>
              <a:rPr lang="en-US" sz="1200" dirty="0"/>
            </a:br>
            <a:r>
              <a:rPr lang="en-US" sz="1200" dirty="0"/>
              <a:t>1197 Avondale Ct</a:t>
            </a:r>
            <a:br>
              <a:rPr lang="en-US" sz="1200" dirty="0"/>
            </a:br>
            <a:r>
              <a:rPr lang="en-US" sz="1200" dirty="0"/>
              <a:t>Frederick, MD  21702</a:t>
            </a:r>
            <a:br>
              <a:rPr lang="en-US" sz="1200" dirty="0"/>
            </a:br>
            <a:r>
              <a:rPr lang="en-US" sz="1200" dirty="0"/>
              <a:t>Phone: 301-695-8958 (H)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/>
              <a:t>240-367-6392 (C)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/>
              <a:t>Email: </a:t>
            </a:r>
            <a:r>
              <a:rPr lang="en-US" sz="1200" dirty="0">
                <a:hlinkClick r:id="rId8"/>
              </a:rPr>
              <a:t>dannielemcknight@yahoo.com</a:t>
            </a:r>
            <a:endParaRPr lang="en-US" sz="12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-8380" y="1066800"/>
            <a:ext cx="10058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38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209040"/>
            <a:ext cx="5029200" cy="5181600"/>
          </a:xfrm>
        </p:spPr>
        <p:txBody>
          <a:bodyPr/>
          <a:lstStyle/>
          <a:p>
            <a:r>
              <a:rPr lang="en-US" dirty="0"/>
              <a:t>What is a Leader? Manager?</a:t>
            </a:r>
          </a:p>
          <a:p>
            <a:pPr lvl="1"/>
            <a:r>
              <a:rPr lang="en-US" dirty="0"/>
              <a:t>Leader</a:t>
            </a:r>
          </a:p>
          <a:p>
            <a:pPr lvl="1"/>
            <a:r>
              <a:rPr lang="en-US" dirty="0"/>
              <a:t>Manager</a:t>
            </a:r>
          </a:p>
          <a:p>
            <a:pPr lvl="1"/>
            <a:r>
              <a:rPr lang="en-US" dirty="0"/>
              <a:t>Does </a:t>
            </a:r>
            <a:r>
              <a:rPr lang="en-US" dirty="0" err="1"/>
              <a:t>Elkdom</a:t>
            </a:r>
            <a:r>
              <a:rPr lang="en-US" dirty="0"/>
              <a:t> need both?</a:t>
            </a:r>
          </a:p>
          <a:p>
            <a:r>
              <a:rPr lang="en-US" dirty="0"/>
              <a:t>Implementing Leadership</a:t>
            </a:r>
          </a:p>
          <a:p>
            <a:pPr lvl="1"/>
            <a:r>
              <a:rPr lang="en-US" dirty="0"/>
              <a:t>Strategic Vision</a:t>
            </a:r>
          </a:p>
          <a:p>
            <a:pPr lvl="1"/>
            <a:r>
              <a:rPr lang="en-US" dirty="0"/>
              <a:t>Planning</a:t>
            </a:r>
          </a:p>
          <a:p>
            <a:pPr lvl="1"/>
            <a:r>
              <a:rPr lang="en-US" dirty="0"/>
              <a:t>Critical thinking</a:t>
            </a:r>
          </a:p>
          <a:p>
            <a:r>
              <a:rPr lang="en-US" dirty="0"/>
              <a:t>Elks Organizational Structure</a:t>
            </a:r>
          </a:p>
          <a:p>
            <a:pPr lvl="1"/>
            <a:r>
              <a:rPr lang="en-US" dirty="0"/>
              <a:t>Grand Lodge</a:t>
            </a:r>
          </a:p>
          <a:p>
            <a:pPr lvl="1"/>
            <a:r>
              <a:rPr lang="en-US" dirty="0"/>
              <a:t>State Association</a:t>
            </a:r>
          </a:p>
          <a:p>
            <a:pPr lvl="1"/>
            <a:r>
              <a:rPr lang="en-US" dirty="0"/>
              <a:t>Local Lodge</a:t>
            </a:r>
          </a:p>
          <a:p>
            <a:r>
              <a:rPr lang="en-US" dirty="0"/>
              <a:t>So what’s next for you?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Elks Leadership Overview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020" y="2245360"/>
            <a:ext cx="4160713" cy="284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492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Leaders have followers</a:t>
            </a:r>
          </a:p>
          <a:p>
            <a:pPr lvl="1"/>
            <a:r>
              <a:rPr lang="en-US" dirty="0"/>
              <a:t>Leaders do not have subordinates - at least not when they are leading</a:t>
            </a:r>
          </a:p>
          <a:p>
            <a:pPr lvl="1"/>
            <a:r>
              <a:rPr lang="en-US" dirty="0"/>
              <a:t>Many organizational leaders do have subordinates, but only because they are also managers</a:t>
            </a:r>
          </a:p>
          <a:p>
            <a:pPr lvl="1"/>
            <a:r>
              <a:rPr lang="en-US" dirty="0"/>
              <a:t>But when they want to lead, they have to give up formal authoritarian control</a:t>
            </a:r>
          </a:p>
          <a:p>
            <a:pPr lvl="1"/>
            <a:r>
              <a:rPr lang="en-US" dirty="0"/>
              <a:t>To lead is to have followers  and following is always a voluntary activity</a:t>
            </a:r>
          </a:p>
          <a:p>
            <a:r>
              <a:rPr lang="en-US" dirty="0"/>
              <a:t>Charismatic, transformational style</a:t>
            </a:r>
          </a:p>
          <a:p>
            <a:pPr lvl="1"/>
            <a:r>
              <a:rPr lang="en-US" dirty="0"/>
              <a:t>Telling people what to do does not inspire them to follow you</a:t>
            </a:r>
          </a:p>
          <a:p>
            <a:pPr lvl="1"/>
            <a:r>
              <a:rPr lang="en-US" dirty="0"/>
              <a:t>You have to appeal to them – get their “buy-in”</a:t>
            </a:r>
          </a:p>
          <a:p>
            <a:pPr lvl="1"/>
            <a:r>
              <a:rPr lang="en-US" dirty="0"/>
              <a:t>Leaders with a stronger charisma find it easier to attract people to their cause</a:t>
            </a:r>
          </a:p>
          <a:p>
            <a:pPr lvl="1"/>
            <a:r>
              <a:rPr lang="en-US" dirty="0"/>
              <a:t>As a part of their persuasion, they typically promise transformational benefits, such that their followers will not just receive extrinsic rewards but will somehow become better people</a:t>
            </a:r>
          </a:p>
          <a:p>
            <a:pPr marL="0" indent="0">
              <a:buNone/>
            </a:pPr>
            <a:endParaRPr lang="en-US" sz="1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860" y="5613400"/>
            <a:ext cx="5783580" cy="11917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7220825"/>
            <a:ext cx="10058400" cy="579931"/>
          </a:xfrm>
          <a:prstGeom prst="rect">
            <a:avLst/>
          </a:prstGeom>
          <a:noFill/>
        </p:spPr>
        <p:txBody>
          <a:bodyPr wrap="square" lIns="101882" tIns="50941" rIns="101882" bIns="50941" rtlCol="0" anchor="ctr">
            <a:spAutoFit/>
          </a:bodyPr>
          <a:lstStyle/>
          <a:p>
            <a:pPr algn="ctr"/>
            <a:r>
              <a:rPr lang="en-US" sz="3100" b="1" dirty="0">
                <a:solidFill>
                  <a:schemeClr val="bg1"/>
                </a:solidFill>
              </a:rPr>
              <a:t>Leaders inspire – not demand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63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 </a:t>
            </a:r>
            <a:r>
              <a:rPr lang="en-US" sz="2000" dirty="0"/>
              <a:t>(</a:t>
            </a:r>
            <a:r>
              <a:rPr lang="en-US" sz="2000" dirty="0" err="1"/>
              <a:t>con’t</a:t>
            </a:r>
            <a:r>
              <a:rPr lang="en-US" sz="20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People focus</a:t>
            </a:r>
          </a:p>
          <a:p>
            <a:pPr lvl="1"/>
            <a:r>
              <a:rPr lang="en-US" sz="2200" dirty="0"/>
              <a:t>Although many leaders have a charismatic style to some extent, this does not require a loud personality</a:t>
            </a:r>
          </a:p>
          <a:p>
            <a:pPr lvl="1"/>
            <a:r>
              <a:rPr lang="en-US" sz="2200" dirty="0"/>
              <a:t>They are always good with people</a:t>
            </a:r>
          </a:p>
          <a:p>
            <a:pPr lvl="1"/>
            <a:r>
              <a:rPr lang="en-US" sz="2200" dirty="0"/>
              <a:t>Can  have a quiet style that gives credit to others (and takes blame on themselves)</a:t>
            </a:r>
          </a:p>
          <a:p>
            <a:pPr lvl="1"/>
            <a:r>
              <a:rPr lang="en-US" sz="2200" dirty="0"/>
              <a:t>Very effective at creating loyalty </a:t>
            </a:r>
          </a:p>
          <a:p>
            <a:pPr lvl="1"/>
            <a:r>
              <a:rPr lang="en-US" sz="2200" dirty="0"/>
              <a:t>Leaders do not pay attention to tasks; in fact they are often very achievement-focused. What they do realize, however, is the importance of enthusing others to work towards their vision</a:t>
            </a:r>
          </a:p>
          <a:p>
            <a:r>
              <a:rPr lang="en-US" dirty="0"/>
              <a:t>Seek risk</a:t>
            </a:r>
          </a:p>
          <a:p>
            <a:pPr lvl="1"/>
            <a:r>
              <a:rPr lang="en-US" sz="2200" dirty="0"/>
              <a:t>Leaders appear as risk-seeking</a:t>
            </a:r>
          </a:p>
          <a:p>
            <a:pPr lvl="1"/>
            <a:r>
              <a:rPr lang="en-US" sz="2200" dirty="0"/>
              <a:t>When pursuing their vision, they consider it natural to encounter problems</a:t>
            </a:r>
          </a:p>
          <a:p>
            <a:pPr lvl="1"/>
            <a:r>
              <a:rPr lang="en-US" sz="2200" dirty="0"/>
              <a:t>Leaders are more comfortable with risk</a:t>
            </a:r>
          </a:p>
          <a:p>
            <a:pPr lvl="1"/>
            <a:r>
              <a:rPr lang="en-US" sz="2200" dirty="0"/>
              <a:t>Leaders will break rules in order to get things done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7214299"/>
            <a:ext cx="10058400" cy="592983"/>
          </a:xfrm>
          <a:prstGeom prst="rect">
            <a:avLst/>
          </a:prstGeom>
          <a:noFill/>
        </p:spPr>
        <p:txBody>
          <a:bodyPr wrap="square" lIns="101882" tIns="50941" rIns="101882" bIns="50941" rtlCol="0" anchor="ctr">
            <a:spAutoFit/>
          </a:bodyPr>
          <a:lstStyle/>
          <a:p>
            <a:pPr algn="ctr"/>
            <a:r>
              <a:rPr lang="en-US" sz="3100" b="1" dirty="0">
                <a:solidFill>
                  <a:schemeClr val="bg1"/>
                </a:solidFill>
              </a:rPr>
              <a:t>Leaders have followers – not subordinates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8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036320"/>
          </a:xfrm>
        </p:spPr>
        <p:txBody>
          <a:bodyPr/>
          <a:lstStyle/>
          <a:p>
            <a:r>
              <a:rPr lang="en-US" dirty="0"/>
              <a:t>Managers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036320"/>
            <a:ext cx="10058400" cy="2072640"/>
          </a:xfrm>
        </p:spPr>
        <p:txBody>
          <a:bodyPr/>
          <a:lstStyle/>
          <a:p>
            <a:r>
              <a:rPr lang="en-US" dirty="0"/>
              <a:t>Authoritarian, Transactional Style</a:t>
            </a:r>
          </a:p>
          <a:p>
            <a:pPr lvl="1"/>
            <a:r>
              <a:rPr lang="en-US" dirty="0"/>
              <a:t>Managers have a position of authority vested in them by someone</a:t>
            </a:r>
          </a:p>
          <a:p>
            <a:pPr lvl="1"/>
            <a:r>
              <a:rPr lang="en-US" dirty="0"/>
              <a:t>Their subordinates work for them and largely do as they are told</a:t>
            </a:r>
          </a:p>
          <a:p>
            <a:pPr lvl="1"/>
            <a:r>
              <a:rPr lang="en-US" dirty="0"/>
              <a:t>Management style is transactional, in that the manager tells the subordinate what to do, and the subordinate does this not because they are a blind robot, but because they have been promised a reward (at minimum their salary) for doing so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159171"/>
            <a:ext cx="7242048" cy="4095070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marL="318383" indent="-318383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Work / Task Oriented</a:t>
            </a:r>
          </a:p>
          <a:p>
            <a:pPr marL="827795" lvl="1" indent="-318383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dirty="0"/>
              <a:t>Managers are paid to get things done (they are subordinates too)</a:t>
            </a:r>
          </a:p>
          <a:p>
            <a:pPr marL="827795" lvl="1" indent="-318383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dirty="0"/>
              <a:t>Often within tight constraints of time and money</a:t>
            </a:r>
          </a:p>
          <a:p>
            <a:pPr marL="827795" lvl="1" indent="-318383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dirty="0"/>
              <a:t>They thus naturally pass on this work focus to their subordinates</a:t>
            </a:r>
          </a:p>
          <a:p>
            <a:pPr marL="318383" indent="-318383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Minimize Confrontation</a:t>
            </a:r>
          </a:p>
          <a:p>
            <a:pPr marL="827795" lvl="1" indent="-318383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dirty="0"/>
              <a:t>Somewhat risk-averse</a:t>
            </a:r>
          </a:p>
          <a:p>
            <a:pPr marL="827795" lvl="1" indent="-318383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dirty="0"/>
              <a:t>Avoid conflict where possible</a:t>
            </a:r>
          </a:p>
          <a:p>
            <a:pPr marL="827795" lvl="1" indent="-318383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dirty="0"/>
              <a:t>Generally like to run a “happy ship”</a:t>
            </a:r>
          </a:p>
          <a:p>
            <a:pPr marL="827795" lvl="1" indent="-318383"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1" y="3886200"/>
            <a:ext cx="2005233" cy="226172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7214299"/>
            <a:ext cx="10058400" cy="592983"/>
          </a:xfrm>
          <a:prstGeom prst="rect">
            <a:avLst/>
          </a:prstGeom>
          <a:noFill/>
        </p:spPr>
        <p:txBody>
          <a:bodyPr wrap="square" lIns="101882" tIns="50941" rIns="101882" bIns="50941" rtlCol="0" anchor="ctr">
            <a:spAutoFit/>
          </a:bodyPr>
          <a:lstStyle/>
          <a:p>
            <a:pPr algn="ctr"/>
            <a:r>
              <a:rPr lang="en-US" sz="3100" b="1" dirty="0">
                <a:solidFill>
                  <a:schemeClr val="bg1"/>
                </a:solidFill>
              </a:rPr>
              <a:t>Managers have a role in </a:t>
            </a:r>
            <a:r>
              <a:rPr lang="en-US" sz="3100" b="1" dirty="0" err="1">
                <a:solidFill>
                  <a:schemeClr val="bg1"/>
                </a:solidFill>
              </a:rPr>
              <a:t>Elkdom</a:t>
            </a:r>
            <a:r>
              <a:rPr lang="en-US" sz="3100" b="1" dirty="0">
                <a:solidFill>
                  <a:schemeClr val="bg1"/>
                </a:solidFill>
              </a:rPr>
              <a:t> too!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586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 / Manager Comparison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561722715"/>
              </p:ext>
            </p:extLst>
          </p:nvPr>
        </p:nvGraphicFramePr>
        <p:xfrm>
          <a:off x="1341120" y="1036322"/>
          <a:ext cx="7459980" cy="5440665"/>
        </p:xfrm>
        <a:graphic>
          <a:graphicData uri="http://schemas.openxmlformats.org/drawingml/2006/table">
            <a:tbl>
              <a:tblPr/>
              <a:tblGrid>
                <a:gridCol w="2486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6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6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8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Subject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Leader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Manager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Essence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Stability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Focus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Leading people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Managing work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Have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Followers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Subordinates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Horizon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Long-term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Short-term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Seeks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Vision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Objectives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Approach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Sets direction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Plans detail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Decision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Facilitates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Makes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Personal charisma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Formal authority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Appeal to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Heart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Head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Energy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Passion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Control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Culture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Shapes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Enacts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Dynamic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Proactive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Reactive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Persuasion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Sell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Tell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Style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Transformational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Transactional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Exchange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Excitement for work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Money for work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Likes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Striving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Action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Wants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Achievement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Results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Risk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Takes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Minimizes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Rules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Breaks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Makes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Conflict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Uses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Avoids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Direction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roads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Existing roads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Truth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Seeks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Establishes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Concern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What is right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Being right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Gives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Takes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84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Blame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Takes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Blames</a:t>
                      </a:r>
                    </a:p>
                  </a:txBody>
                  <a:tcPr marL="10478" marR="10478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59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67" r="20067"/>
          <a:stretch>
            <a:fillRect/>
          </a:stretch>
        </p:blipFill>
        <p:spPr>
          <a:xfrm>
            <a:off x="7543800" y="2438400"/>
            <a:ext cx="2331720" cy="2676936"/>
          </a:xfrm>
        </p:spPr>
      </p:pic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518160" y="914400"/>
            <a:ext cx="6873240" cy="5430520"/>
          </a:xfrm>
        </p:spPr>
        <p:txBody>
          <a:bodyPr/>
          <a:lstStyle/>
          <a:p>
            <a:pPr>
              <a:spcBef>
                <a:spcPts val="535"/>
              </a:spcBef>
            </a:pPr>
            <a:r>
              <a:rPr lang="en-US" dirty="0"/>
              <a:t>Definition:</a:t>
            </a:r>
          </a:p>
          <a:p>
            <a:pPr lvl="1">
              <a:spcBef>
                <a:spcPts val="535"/>
              </a:spcBef>
            </a:pPr>
            <a:r>
              <a:rPr lang="en-US" sz="1800" dirty="0"/>
              <a:t>Ideas for the direction and activities of an organization</a:t>
            </a:r>
          </a:p>
          <a:p>
            <a:pPr lvl="1">
              <a:spcBef>
                <a:spcPts val="535"/>
              </a:spcBef>
            </a:pPr>
            <a:r>
              <a:rPr lang="en-US" sz="1800" dirty="0"/>
              <a:t>Generally included in a document or statement so all members can share the same vision</a:t>
            </a:r>
          </a:p>
          <a:p>
            <a:pPr lvl="1">
              <a:spcBef>
                <a:spcPts val="535"/>
              </a:spcBef>
            </a:pPr>
            <a:r>
              <a:rPr lang="en-US" sz="1800" dirty="0"/>
              <a:t>Used as guide to help make decisions according to the shared principles of the organization</a:t>
            </a:r>
          </a:p>
          <a:p>
            <a:pPr>
              <a:spcBef>
                <a:spcPts val="535"/>
              </a:spcBef>
            </a:pPr>
            <a:r>
              <a:rPr lang="en-US" dirty="0"/>
              <a:t>Grand Lodge has a National Vision</a:t>
            </a:r>
          </a:p>
          <a:p>
            <a:pPr lvl="1">
              <a:spcBef>
                <a:spcPts val="535"/>
              </a:spcBef>
            </a:pPr>
            <a:r>
              <a:rPr lang="en-US" sz="1800" dirty="0"/>
              <a:t>Mission Statement</a:t>
            </a:r>
          </a:p>
          <a:p>
            <a:pPr lvl="1">
              <a:spcBef>
                <a:spcPts val="535"/>
              </a:spcBef>
            </a:pPr>
            <a:r>
              <a:rPr lang="en-US" sz="1800" dirty="0"/>
              <a:t>Constitution</a:t>
            </a:r>
          </a:p>
          <a:p>
            <a:pPr lvl="1">
              <a:spcBef>
                <a:spcPts val="535"/>
              </a:spcBef>
            </a:pPr>
            <a:r>
              <a:rPr lang="en-US" sz="1800" dirty="0"/>
              <a:t>Statutes</a:t>
            </a:r>
          </a:p>
          <a:p>
            <a:pPr lvl="1">
              <a:spcBef>
                <a:spcPts val="535"/>
              </a:spcBef>
            </a:pPr>
            <a:r>
              <a:rPr lang="en-US" sz="1800" dirty="0"/>
              <a:t>Rules and Regulations of the Order</a:t>
            </a:r>
          </a:p>
          <a:p>
            <a:pPr>
              <a:spcBef>
                <a:spcPts val="535"/>
              </a:spcBef>
            </a:pPr>
            <a:r>
              <a:rPr lang="en-US" dirty="0"/>
              <a:t>MD, DE, &amp; DC State Association has a strategic vision to become more customer service focused to local lodges</a:t>
            </a:r>
          </a:p>
          <a:p>
            <a:pPr>
              <a:spcBef>
                <a:spcPts val="535"/>
              </a:spcBef>
            </a:pPr>
            <a:r>
              <a:rPr lang="en-US" dirty="0"/>
              <a:t>Local lodges must develop a 5-year plan to maintain a consistent strategic vision </a:t>
            </a:r>
          </a:p>
          <a:p>
            <a:pPr lvl="1">
              <a:spcBef>
                <a:spcPts val="535"/>
              </a:spcBef>
            </a:pPr>
            <a:r>
              <a:rPr lang="en-US" sz="1800" dirty="0"/>
              <a:t>Unique posture within Grand Lodge framework</a:t>
            </a:r>
          </a:p>
          <a:p>
            <a:pPr lvl="1">
              <a:spcBef>
                <a:spcPts val="535"/>
              </a:spcBef>
            </a:pPr>
            <a:r>
              <a:rPr lang="en-US" sz="1800" dirty="0"/>
              <a:t>Understand  strengths / weaknesses </a:t>
            </a:r>
          </a:p>
          <a:p>
            <a:pPr lvl="1">
              <a:spcBef>
                <a:spcPts val="535"/>
              </a:spcBef>
            </a:pPr>
            <a:r>
              <a:rPr lang="en-US" sz="1800" dirty="0"/>
              <a:t>Enhances leadership cohesiveness</a:t>
            </a:r>
          </a:p>
          <a:p>
            <a:pPr lvl="1">
              <a:spcBef>
                <a:spcPts val="535"/>
              </a:spcBef>
            </a:pPr>
            <a:endParaRPr lang="en-US" sz="1800" dirty="0"/>
          </a:p>
          <a:p>
            <a:pPr>
              <a:spcBef>
                <a:spcPts val="535"/>
              </a:spcBef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Strategic 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214299"/>
            <a:ext cx="10058400" cy="592983"/>
          </a:xfrm>
          <a:prstGeom prst="rect">
            <a:avLst/>
          </a:prstGeom>
          <a:noFill/>
        </p:spPr>
        <p:txBody>
          <a:bodyPr wrap="square" lIns="101882" tIns="50941" rIns="101882" bIns="50941" rtlCol="0" anchor="ctr">
            <a:spAutoFit/>
          </a:bodyPr>
          <a:lstStyle/>
          <a:p>
            <a:pPr algn="ctr"/>
            <a:r>
              <a:rPr lang="en-US" sz="3100" b="1" dirty="0">
                <a:solidFill>
                  <a:schemeClr val="bg1"/>
                </a:solidFill>
              </a:rPr>
              <a:t>Proper Planning Prevents Poor Performance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397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945380" y="1036320"/>
            <a:ext cx="5113020" cy="5181600"/>
          </a:xfrm>
        </p:spPr>
        <p:txBody>
          <a:bodyPr/>
          <a:lstStyle/>
          <a:p>
            <a:r>
              <a:rPr lang="en-US" dirty="0"/>
              <a:t>Strategic Vision </a:t>
            </a:r>
          </a:p>
          <a:p>
            <a:pPr lvl="1"/>
            <a:r>
              <a:rPr lang="en-US" dirty="0"/>
              <a:t>Something that you imagine</a:t>
            </a:r>
          </a:p>
          <a:p>
            <a:pPr lvl="1"/>
            <a:r>
              <a:rPr lang="en-US" dirty="0"/>
              <a:t>A picture that you see in your mind</a:t>
            </a:r>
          </a:p>
          <a:p>
            <a:r>
              <a:rPr lang="en-US" dirty="0"/>
              <a:t>Goals and Objectives</a:t>
            </a:r>
          </a:p>
          <a:p>
            <a:pPr lvl="1"/>
            <a:r>
              <a:rPr lang="en-US" dirty="0"/>
              <a:t>Near-term – very detailed with specific tasks / schedule</a:t>
            </a:r>
          </a:p>
          <a:p>
            <a:pPr lvl="1"/>
            <a:r>
              <a:rPr lang="en-US" dirty="0"/>
              <a:t>Mid-term – somewhat detailed with notional tasks / schedule</a:t>
            </a:r>
          </a:p>
          <a:p>
            <a:pPr lvl="1"/>
            <a:r>
              <a:rPr lang="en-US" dirty="0"/>
              <a:t>Long-term – few details with no associated tasks or schedule</a:t>
            </a:r>
          </a:p>
          <a:p>
            <a:r>
              <a:rPr lang="en-US" dirty="0"/>
              <a:t>Team communication + buy-in = successful implementation</a:t>
            </a:r>
          </a:p>
          <a:p>
            <a:r>
              <a:rPr lang="en-US" dirty="0"/>
              <a:t>Re-evaluate plan as required </a:t>
            </a:r>
          </a:p>
          <a:p>
            <a:pPr lvl="1"/>
            <a:r>
              <a:rPr lang="en-US" dirty="0"/>
              <a:t>Anytime </a:t>
            </a:r>
          </a:p>
          <a:p>
            <a:pPr lvl="1"/>
            <a:r>
              <a:rPr lang="en-US" dirty="0"/>
              <a:t>Mid year</a:t>
            </a:r>
          </a:p>
          <a:p>
            <a:pPr lvl="1"/>
            <a:r>
              <a:rPr lang="en-US" dirty="0"/>
              <a:t>Annually</a:t>
            </a:r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Importance of Planning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" y="2504440"/>
            <a:ext cx="4211293" cy="31953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7377879"/>
            <a:ext cx="10058400" cy="318321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“In preparing for battle I have always found that plans are useless, but planning is indispensable.”  </a:t>
            </a:r>
            <a:r>
              <a:rPr lang="en-US" sz="1400" b="1" dirty="0">
                <a:solidFill>
                  <a:schemeClr val="bg1"/>
                </a:solidFill>
                <a:hlinkClick r:id="rId3"/>
              </a:rPr>
              <a:t>Dwight D. Eisenhower 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53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Critical Thinking – Fact Based / Data Driven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51770" y="3519945"/>
            <a:ext cx="1154860" cy="718430"/>
          </a:xfrm>
          <a:prstGeom prst="rect">
            <a:avLst/>
          </a:prstGeom>
          <a:noFill/>
        </p:spPr>
        <p:txBody>
          <a:bodyPr wrap="none" lIns="101882" tIns="50941" rIns="101882" bIns="50941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Why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847160"/>
            <a:ext cx="3048000" cy="4064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59822" y="1416947"/>
            <a:ext cx="4660378" cy="4555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Elements of Critical Thinking</a:t>
            </a:r>
          </a:p>
          <a:p>
            <a:pPr marL="852312" lvl="1" indent="-342900">
              <a:lnSpc>
                <a:spcPct val="150000"/>
              </a:lnSpc>
              <a:buFont typeface="Calibri" panose="020F0502020204030204" pitchFamily="34" charset="0"/>
              <a:buChar char="⁻"/>
            </a:pPr>
            <a:r>
              <a:rPr lang="en-US" sz="2400" dirty="0"/>
              <a:t>Open-Minded Approach</a:t>
            </a:r>
          </a:p>
          <a:p>
            <a:pPr marL="852312" lvl="1" indent="-342900">
              <a:lnSpc>
                <a:spcPct val="150000"/>
              </a:lnSpc>
              <a:buFont typeface="Calibri" panose="020F0502020204030204" pitchFamily="34" charset="0"/>
              <a:buChar char="⁻"/>
            </a:pPr>
            <a:r>
              <a:rPr lang="en-US" sz="2400" dirty="0"/>
              <a:t>Rational Considerations</a:t>
            </a:r>
          </a:p>
          <a:p>
            <a:pPr marL="852312" lvl="1" indent="-342900">
              <a:lnSpc>
                <a:spcPct val="150000"/>
              </a:lnSpc>
              <a:buFont typeface="Calibri" panose="020F0502020204030204" pitchFamily="34" charset="0"/>
              <a:buChar char="⁻"/>
            </a:pPr>
            <a:r>
              <a:rPr lang="en-US" sz="2400" dirty="0"/>
              <a:t>Empathy</a:t>
            </a:r>
          </a:p>
          <a:p>
            <a:pPr marL="852312" lvl="1" indent="-342900">
              <a:lnSpc>
                <a:spcPct val="150000"/>
              </a:lnSpc>
              <a:buFont typeface="Calibri" panose="020F0502020204030204" pitchFamily="34" charset="0"/>
              <a:buChar char="⁻"/>
            </a:pPr>
            <a:r>
              <a:rPr lang="en-US" sz="2400" dirty="0"/>
              <a:t>Self Critique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How to Apply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Common Uses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489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19524</TotalTime>
  <Words>942</Words>
  <Application>Microsoft Office PowerPoint</Application>
  <PresentationFormat>Custom</PresentationFormat>
  <Paragraphs>213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Elks Leadership Overview for MD, DE, &amp; DC State Association  </vt:lpstr>
      <vt:lpstr>Elks Leadership Overview</vt:lpstr>
      <vt:lpstr>Leaders</vt:lpstr>
      <vt:lpstr>Leaders (con’t)</vt:lpstr>
      <vt:lpstr>Managers</vt:lpstr>
      <vt:lpstr>Leader / Manager Comparison</vt:lpstr>
      <vt:lpstr>Strategic Vision</vt:lpstr>
      <vt:lpstr>Importance of Planning </vt:lpstr>
      <vt:lpstr>Critical Thinking – Fact Based / Data Driven</vt:lpstr>
      <vt:lpstr>Elks Organizational Structure</vt:lpstr>
      <vt:lpstr>What is your role in Elkdom?</vt:lpstr>
      <vt:lpstr>State Training Committee Contact Information</vt:lpstr>
    </vt:vector>
  </TitlesOfParts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Elks Training Straw-Man</dc:title>
  <dc:creator>Manson, Richard T CIV 1.3.3.1, PMA213</dc:creator>
  <cp:lastModifiedBy>Joseph McGeeney</cp:lastModifiedBy>
  <cp:revision>61</cp:revision>
  <cp:lastPrinted>2016-01-08T18:54:14Z</cp:lastPrinted>
  <dcterms:created xsi:type="dcterms:W3CDTF">2015-06-30T16:50:46Z</dcterms:created>
  <dcterms:modified xsi:type="dcterms:W3CDTF">2018-01-17T15:41:20Z</dcterms:modified>
</cp:coreProperties>
</file>