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9"/>
  </p:notesMasterIdLst>
  <p:handoutMasterIdLst>
    <p:handoutMasterId r:id="rId90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3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38" r:id="rId42"/>
    <p:sldId id="296" r:id="rId43"/>
    <p:sldId id="297" r:id="rId44"/>
    <p:sldId id="308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07" r:id="rId65"/>
    <p:sldId id="347" r:id="rId66"/>
    <p:sldId id="341" r:id="rId67"/>
    <p:sldId id="348" r:id="rId68"/>
    <p:sldId id="319" r:id="rId69"/>
    <p:sldId id="349" r:id="rId70"/>
    <p:sldId id="320" r:id="rId71"/>
    <p:sldId id="322" r:id="rId72"/>
    <p:sldId id="323" r:id="rId73"/>
    <p:sldId id="324" r:id="rId74"/>
    <p:sldId id="325" r:id="rId75"/>
    <p:sldId id="345" r:id="rId76"/>
    <p:sldId id="346" r:id="rId77"/>
    <p:sldId id="331" r:id="rId78"/>
    <p:sldId id="326" r:id="rId79"/>
    <p:sldId id="327" r:id="rId80"/>
    <p:sldId id="328" r:id="rId81"/>
    <p:sldId id="329" r:id="rId82"/>
    <p:sldId id="330" r:id="rId83"/>
    <p:sldId id="332" r:id="rId84"/>
    <p:sldId id="333" r:id="rId85"/>
    <p:sldId id="334" r:id="rId86"/>
    <p:sldId id="335" r:id="rId87"/>
    <p:sldId id="336" r:id="rId8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953" cy="46934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924" y="0"/>
            <a:ext cx="3077953" cy="46934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B2631795-4E9A-472E-8FD3-DA095A16043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535"/>
            <a:ext cx="3077953" cy="46934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924" y="8917535"/>
            <a:ext cx="3077953" cy="46934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92C46B00-79DC-4790-BCB3-AB259F1C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3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5718D9-A7D3-4B7A-8D31-E630A72908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B8B5B-CAF0-41E9-BF65-24D4313A3F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5" tIns="47112" rIns="94225" bIns="47112" rtlCol="0"/>
          <a:lstStyle>
            <a:lvl1pPr algn="r">
              <a:defRPr sz="1200"/>
            </a:lvl1pPr>
          </a:lstStyle>
          <a:p>
            <a:fld id="{307A02F1-28B0-447F-8DBF-92A793569153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82D6481-B498-4911-9BDC-7AE35B80EF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5" tIns="47112" rIns="94225" bIns="47112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7EEA4D0-FBD9-4457-B5F9-55D22E8E3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5" tIns="47112" rIns="94225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D83C8-594E-44A6-9910-F6DD0D7AA26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ADEFB-CC6B-426B-BFD2-62A0A0A41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5" tIns="47112" rIns="94225" bIns="47112" rtlCol="0" anchor="b"/>
          <a:lstStyle>
            <a:lvl1pPr algn="r">
              <a:defRPr sz="1200"/>
            </a:lvl1pPr>
          </a:lstStyle>
          <a:p>
            <a:fld id="{9175290D-1E9B-419C-92CC-62D0FFFDB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6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41A3-F033-4E2A-AC61-631249CB7902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36E2-471F-41E4-BA03-B62A90EA155C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6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4AB5-A0FC-4CE3-9795-6C54C3A8E91C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28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D5CAB-2A95-47C1-986B-70BA141AF289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26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9E9C-99DC-4177-B4D0-42198C6F0CC8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3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2B9E-40E0-4FB9-8B5E-858DA88DE1FB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63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672CC-BDFC-4B38-8C98-BB270E4E54AE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B1B7E-AD68-44A3-AA33-F18C18D86C2D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1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5A067-8EEF-460E-8314-5492EBC21845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6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C7FD-8BC3-400F-AFAD-FF02C87134DA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24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15CF5-C2DE-4574-9DA4-CD2AE75FD5E2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2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39C9-D4F8-4DEB-A2EA-135AF5A96DD7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8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AF4BB-207E-4C2E-9295-A57C0299644C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4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15DB6-9426-4F10-89FB-78B8015D4160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3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F454-DC78-4F5B-B754-B33D460AEF44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9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9A16-235C-4E25-B145-22C8FE51CD17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C0E2A-DBC5-42B5-8171-18D20E7DD8B9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1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D57702-4717-4424-B45E-13308F13F019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MD, DE and DC ELKS Association - MARCH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5FE39-0A39-40DA-984A-9C00DACCB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4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ks.org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rainyquote.com/quotes/authors/d/dwight_d_eisenhower.html" TargetMode="Externa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edcelks.org/" TargetMode="External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edcelks.org/" TargetMode="External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edcelks.org/" TargetMode="External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elks.org/" TargetMode="Externa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mailto:rrivituso@hotma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B67819-90D6-45E6-A045-DF3D74CF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8" y="1005841"/>
            <a:ext cx="2894512" cy="39100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6BFB2-024E-469D-AA91-F1B8875D22DD}"/>
              </a:ext>
            </a:extLst>
          </p:cNvPr>
          <p:cNvSpPr txBox="1"/>
          <p:nvPr/>
        </p:nvSpPr>
        <p:spPr>
          <a:xfrm>
            <a:off x="3449099" y="391432"/>
            <a:ext cx="657905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lang="en-US" sz="3600" dirty="0">
              <a:solidFill>
                <a:srgbClr val="FFFF00"/>
              </a:solidFill>
            </a:endParaRP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Presented By</a:t>
            </a:r>
          </a:p>
          <a:p>
            <a:pPr algn="ctr"/>
            <a:r>
              <a:rPr lang="en-US" sz="3200" b="1" dirty="0"/>
              <a:t>MD, DE and DC Elks Association</a:t>
            </a:r>
          </a:p>
          <a:p>
            <a:pPr algn="ctr"/>
            <a:r>
              <a:rPr lang="en-US" sz="3200" b="1" dirty="0"/>
              <a:t>Elks Training Committee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i="1" dirty="0">
                <a:solidFill>
                  <a:srgbClr val="FFFF00"/>
                </a:solidFill>
              </a:rPr>
              <a:t>- March 2021 -</a:t>
            </a:r>
            <a:br>
              <a:rPr lang="en-US" sz="3200" b="1" i="1" dirty="0">
                <a:solidFill>
                  <a:srgbClr val="FFFF00"/>
                </a:solidFill>
              </a:rPr>
            </a:br>
            <a:endParaRPr lang="en-US" sz="3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AFAD3-611C-419C-8218-7739510A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870" y="-781406"/>
            <a:ext cx="6413511" cy="2038705"/>
          </a:xfrm>
        </p:spPr>
        <p:txBody>
          <a:bodyPr/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400" b="1" i="1" dirty="0">
                <a:solidFill>
                  <a:srgbClr val="FFFF00"/>
                </a:solidFill>
              </a:rPr>
              <a:t>ELKS LEADERSHIP TRAINING</a:t>
            </a:r>
            <a:br>
              <a:rPr lang="en-US" sz="4000" b="1" i="1" dirty="0">
                <a:solidFill>
                  <a:srgbClr val="FFFF00"/>
                </a:solidFill>
              </a:rPr>
            </a:b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6B5D35-39EF-4BCB-9BA5-AAED3AE8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</p:spTree>
    <p:extLst>
      <p:ext uri="{BB962C8B-B14F-4D97-AF65-F5344CB8AC3E}">
        <p14:creationId xmlns:p14="http://schemas.microsoft.com/office/powerpoint/2010/main" val="3004169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23B1FA-7FBB-4476-8075-4C57D585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DCA7E-DA40-4814-8ED9-0D623C3F12A6}"/>
              </a:ext>
            </a:extLst>
          </p:cNvPr>
          <p:cNvSpPr txBox="1"/>
          <p:nvPr/>
        </p:nvSpPr>
        <p:spPr>
          <a:xfrm>
            <a:off x="629920" y="223520"/>
            <a:ext cx="96316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Working With Volunteers Requires Some “Different” Leadership Skills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“Ordinary People Can Make An Extraordinary Difference By Providing Effective Leadership While Working With Unpaid Volunteers”.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E453E-69CE-431E-AB81-ECC623514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6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EDADF1-0241-4F0E-AA31-B6AC0F0A8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A3F24-664B-4560-B4C0-8E83C3F9DEA1}"/>
              </a:ext>
            </a:extLst>
          </p:cNvPr>
          <p:cNvSpPr txBox="1"/>
          <p:nvPr/>
        </p:nvSpPr>
        <p:spPr>
          <a:xfrm>
            <a:off x="609600" y="243840"/>
            <a:ext cx="904240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OF VOLUNTEERS 101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Make Volunteers Feel Comfortable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Treat Them With Respect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Appreciate Their Work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Get To Know Them As Individuals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Introduce Them To Others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Offer To Help, But Let Them Do It Their Way</a:t>
            </a:r>
          </a:p>
          <a:p>
            <a:pPr marL="457200" indent="-4572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200" b="1" dirty="0"/>
              <a:t>Give Them Recognition…Often!</a:t>
            </a:r>
          </a:p>
          <a:p>
            <a:pPr algn="ctr"/>
            <a:endParaRPr lang="en-US" sz="4400" b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262F71B-7123-4B38-AA2E-34543091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20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0EB16B-9BB3-44FE-9939-CF454B561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A1DA7-2907-4ABD-B53F-1D02CD07F1EC}"/>
              </a:ext>
            </a:extLst>
          </p:cNvPr>
          <p:cNvSpPr txBox="1"/>
          <p:nvPr/>
        </p:nvSpPr>
        <p:spPr>
          <a:xfrm>
            <a:off x="629920" y="487680"/>
            <a:ext cx="930656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OF VOLUNTEERS 101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/>
              <a:t>Put Yourself In Their Shoes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/>
              <a:t>Listen More Than You Talk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/>
              <a:t>Don’t Blame, It May Be </a:t>
            </a:r>
            <a:r>
              <a:rPr lang="en-US" altLang="en-US" sz="3600" b="1" u="sng" dirty="0"/>
              <a:t>Your</a:t>
            </a:r>
            <a:r>
              <a:rPr lang="en-US" altLang="en-US" sz="3600" b="1" dirty="0"/>
              <a:t> Fault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/>
              <a:t>Communicate - Tell Them What Is Expected, Not How To Do It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dirty="0"/>
              <a:t>THANK </a:t>
            </a:r>
            <a:r>
              <a:rPr lang="en-US" altLang="en-US" sz="3600" b="1" u="sng" dirty="0"/>
              <a:t>PUBLICLY</a:t>
            </a:r>
            <a:r>
              <a:rPr lang="en-US" altLang="en-US" sz="3600" b="1" dirty="0"/>
              <a:t> - CRITICIZE </a:t>
            </a:r>
            <a:r>
              <a:rPr lang="en-US" altLang="en-US" sz="3600" b="1" u="sng" dirty="0"/>
              <a:t>PRIVATELY</a:t>
            </a:r>
          </a:p>
          <a:p>
            <a:pPr algn="ctr"/>
            <a:endParaRPr lang="en-US" sz="4400" b="1" dirty="0"/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67D1D-77CF-46AD-BCC1-6407F2962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EFD3A2-18B0-4B1F-9603-4D158A4E7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A74E7-AFB0-44B0-9397-6F23027E1C01}"/>
              </a:ext>
            </a:extLst>
          </p:cNvPr>
          <p:cNvSpPr txBox="1"/>
          <p:nvPr/>
        </p:nvSpPr>
        <p:spPr>
          <a:xfrm>
            <a:off x="589280" y="223520"/>
            <a:ext cx="93065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OF VOLUNTEERS 101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Patient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Fair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Decisive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Consistent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Helpful</a:t>
            </a:r>
          </a:p>
          <a:p>
            <a:pPr marL="285750" indent="-28575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Be Thankful</a:t>
            </a:r>
          </a:p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C7E432-8C18-474A-9D32-3547B9568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1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AC5D24-B942-43BB-924A-C946A700E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732AAE-1299-48B4-9A65-4AD7D5367758}"/>
              </a:ext>
            </a:extLst>
          </p:cNvPr>
          <p:cNvSpPr txBox="1"/>
          <p:nvPr/>
        </p:nvSpPr>
        <p:spPr>
          <a:xfrm>
            <a:off x="568960" y="325120"/>
            <a:ext cx="932688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OF VOLUNTEERS 101</a:t>
            </a:r>
          </a:p>
          <a:p>
            <a:pPr algn="ctr"/>
            <a:endParaRPr lang="en-US" sz="1400" b="1" i="1" dirty="0"/>
          </a:p>
          <a:p>
            <a:pPr marL="0" indent="0" algn="ctr">
              <a:buNone/>
            </a:pPr>
            <a:r>
              <a:rPr lang="en-US" altLang="en-US" sz="4000" b="1" dirty="0"/>
              <a:t>Delegate Does </a:t>
            </a:r>
            <a:r>
              <a:rPr lang="en-US" altLang="en-US" sz="4000" b="1" u="sng" dirty="0"/>
              <a:t>Not</a:t>
            </a:r>
            <a:r>
              <a:rPr lang="en-US" altLang="en-US" sz="4000" b="1" dirty="0"/>
              <a:t> Mean …”DUMP”</a:t>
            </a:r>
            <a:endParaRPr lang="en-US" altLang="en-US" sz="4000" b="1" u="sng" dirty="0"/>
          </a:p>
          <a:p>
            <a:pPr marL="0" indent="0" algn="ctr">
              <a:buNone/>
            </a:pPr>
            <a:endParaRPr lang="en-US" altLang="en-US" sz="2400" b="1" u="sng" dirty="0"/>
          </a:p>
          <a:p>
            <a:pPr algn="ctr"/>
            <a:r>
              <a:rPr lang="en-US" altLang="en-US" sz="4000" b="1" dirty="0"/>
              <a:t>Delegate Means</a:t>
            </a:r>
          </a:p>
          <a:p>
            <a:pPr algn="ctr"/>
            <a:endParaRPr lang="en-US" altLang="en-US" sz="2400" b="1" u="sng" dirty="0"/>
          </a:p>
          <a:p>
            <a:pPr algn="ctr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4000" b="1" dirty="0"/>
              <a:t> You Trust Them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4000" b="1" dirty="0"/>
              <a:t> You Give Them Ownership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buFontTx/>
              <a:buChar char="•"/>
            </a:pPr>
            <a:r>
              <a:rPr lang="en-US" altLang="en-US" sz="4000" b="1" dirty="0"/>
              <a:t> You Let </a:t>
            </a:r>
            <a:r>
              <a:rPr lang="en-US" altLang="en-US" sz="4000" b="1" u="sng" dirty="0"/>
              <a:t>Them</a:t>
            </a:r>
            <a:r>
              <a:rPr lang="en-US" altLang="en-US" sz="4000" b="1" dirty="0"/>
              <a:t> Do The Job</a:t>
            </a:r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FBE08-E374-4167-B2D2-E95DE304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10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7D0199-9B97-4797-9258-6E01DEC68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6EA62-8F69-48EC-A923-80E4C3BD515C}"/>
              </a:ext>
            </a:extLst>
          </p:cNvPr>
          <p:cNvSpPr txBox="1"/>
          <p:nvPr/>
        </p:nvSpPr>
        <p:spPr>
          <a:xfrm>
            <a:off x="-40640" y="162560"/>
            <a:ext cx="10342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PEOPLE VOLUNTEER FOR RECOGNITION AND APPRECIATION</a:t>
            </a:r>
          </a:p>
          <a:p>
            <a:pPr marL="571500" indent="-571500" algn="ctr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Thank Them At Meetings</a:t>
            </a:r>
          </a:p>
          <a:p>
            <a:pPr marL="571500" indent="-571500" algn="ctr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Print A “Thank You” In </a:t>
            </a:r>
          </a:p>
          <a:p>
            <a:pPr algn="ctr" fontAlgn="auto">
              <a:spcBef>
                <a:spcPts val="1200"/>
              </a:spcBef>
              <a:spcAft>
                <a:spcPts val="1200"/>
              </a:spcAft>
            </a:pPr>
            <a:r>
              <a:rPr lang="en-US" altLang="en-US" sz="4000" b="1" dirty="0"/>
              <a:t>Your Lodge Bulletin</a:t>
            </a:r>
          </a:p>
          <a:p>
            <a:pPr marL="571500" indent="-571500" algn="ctr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Award Certificates Or Plaques</a:t>
            </a:r>
          </a:p>
          <a:p>
            <a:pPr marL="571500" indent="-571500" algn="ctr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Do It Regularly</a:t>
            </a:r>
          </a:p>
          <a:p>
            <a:pPr algn="ctr"/>
            <a:endParaRPr lang="en-US" sz="44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6C9FE4A-5D18-492E-AFF2-8F5A4FCBA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5" y="5467350"/>
            <a:ext cx="1158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7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2035B1-383D-4493-AE12-D216F3AA4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7DA9BC-9C2E-4F1A-A214-1BD1523D9A44}"/>
              </a:ext>
            </a:extLst>
          </p:cNvPr>
          <p:cNvSpPr txBox="1"/>
          <p:nvPr/>
        </p:nvSpPr>
        <p:spPr>
          <a:xfrm>
            <a:off x="812800" y="117693"/>
            <a:ext cx="906272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800" b="1" i="1" dirty="0">
                <a:solidFill>
                  <a:srgbClr val="FFFF00"/>
                </a:solidFill>
              </a:rPr>
              <a:t>Leadership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altLang="en-US" sz="4000" b="1" u="sng" dirty="0"/>
              <a:t>YOU</a:t>
            </a:r>
            <a:r>
              <a:rPr lang="en-US" altLang="en-US" sz="4000" b="1" dirty="0"/>
              <a:t> Can Be A Great Leader And </a:t>
            </a:r>
          </a:p>
          <a:p>
            <a:pPr marL="571500" indent="-5715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Grow Your Membership</a:t>
            </a:r>
          </a:p>
          <a:p>
            <a:pPr marL="571500" indent="-5715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Grow Attendance At Meetings</a:t>
            </a:r>
          </a:p>
          <a:p>
            <a:pPr marL="571500" indent="-5715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Grow </a:t>
            </a:r>
            <a:r>
              <a:rPr lang="en-US" altLang="en-US" sz="4000" b="1" dirty="0" err="1"/>
              <a:t>Elkdom</a:t>
            </a:r>
            <a:r>
              <a:rPr lang="en-US" altLang="en-US" sz="4000" b="1" dirty="0"/>
              <a:t> In Your Community</a:t>
            </a:r>
          </a:p>
          <a:p>
            <a:pPr algn="l"/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2D3FA-82E1-40F0-8CF3-35DADB5FB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61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37953-DAE4-4CD4-A280-4F745A77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8D9E5-AA8B-43E7-B4F9-C430E30D93C6}"/>
              </a:ext>
            </a:extLst>
          </p:cNvPr>
          <p:cNvSpPr txBox="1"/>
          <p:nvPr/>
        </p:nvSpPr>
        <p:spPr>
          <a:xfrm>
            <a:off x="508000" y="365760"/>
            <a:ext cx="940816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WHO ARE YOUR VOLUNTEERS?</a:t>
            </a:r>
          </a:p>
          <a:p>
            <a:pPr algn="ctr"/>
            <a:endParaRPr lang="en-US" sz="2000" b="1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Lodge Officers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Lodge Trustees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Lodge House Committee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Special Events Workers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Set-Up Workers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Maintenance Helpers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i="1" dirty="0"/>
              <a:t>Many, Many Others</a:t>
            </a:r>
          </a:p>
        </p:txBody>
      </p:sp>
      <p:pic>
        <p:nvPicPr>
          <p:cNvPr id="10" name="Picture 9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6B93555-11F3-45F1-A4B5-87DF51D2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49" y="2668940"/>
            <a:ext cx="3209925" cy="249711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78F0E2C-0D9E-4BDA-9F14-EBDF656AD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71" y="5468246"/>
            <a:ext cx="1158128" cy="13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4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214AF-3514-4DCF-AC19-AF0D8F42A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5E7A7-348B-4048-A160-A4EA99C4B995}"/>
              </a:ext>
            </a:extLst>
          </p:cNvPr>
          <p:cNvSpPr txBox="1"/>
          <p:nvPr/>
        </p:nvSpPr>
        <p:spPr>
          <a:xfrm>
            <a:off x="345440" y="182880"/>
            <a:ext cx="101193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HOW AND WHEN DO WE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CONTACT VOLUNTEERS?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Emphasize Volunteerism At Orientation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Give Them A Form To Express Their Interest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Follow-up With A Phone Call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Track Volunteers Via Spreadsheet, </a:t>
            </a:r>
          </a:p>
          <a:p>
            <a:pPr algn="ctr"/>
            <a:r>
              <a:rPr lang="en-US" sz="3600" b="1" i="1" dirty="0"/>
              <a:t>Phone-log, </a:t>
            </a:r>
            <a:r>
              <a:rPr lang="en-US" sz="3600" b="1" i="1" dirty="0" err="1"/>
              <a:t>Etc</a:t>
            </a:r>
            <a:endParaRPr lang="en-US" sz="3600" b="1" i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Invite Them To Volunteer For A </a:t>
            </a:r>
          </a:p>
          <a:p>
            <a:pPr algn="ctr"/>
            <a:r>
              <a:rPr lang="en-US" sz="3600" b="1" i="1" dirty="0"/>
              <a:t>Specific Event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Greet Them When They Arrive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i="1" dirty="0"/>
              <a:t>Thank Them For Their Help</a:t>
            </a:r>
          </a:p>
          <a:p>
            <a:pPr algn="ctr"/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89C05-16DB-406B-AA65-DFE6B0677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D6B7F7-AD04-4561-BC77-C974AFC3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CDA178-EA71-411C-B6F0-8E84A7E6CC20}"/>
              </a:ext>
            </a:extLst>
          </p:cNvPr>
          <p:cNvSpPr txBox="1"/>
          <p:nvPr/>
        </p:nvSpPr>
        <p:spPr>
          <a:xfrm>
            <a:off x="0" y="283778"/>
            <a:ext cx="1072907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WHO DOES ALL THAT STUFF?</a:t>
            </a:r>
          </a:p>
          <a:p>
            <a:pPr algn="ctr"/>
            <a:endParaRPr lang="en-US" sz="2000" b="1" dirty="0"/>
          </a:p>
          <a:p>
            <a:pPr algn="ctr"/>
            <a:r>
              <a:rPr lang="en-US" sz="3900" b="1" dirty="0"/>
              <a:t>The Team, That’s Who!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dirty="0"/>
              <a:t>The ER And Other Lodge Officers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dirty="0"/>
              <a:t>House Committee Chair And </a:t>
            </a:r>
          </a:p>
          <a:p>
            <a:pPr algn="ctr"/>
            <a:r>
              <a:rPr lang="en-US" sz="3900" b="1" dirty="0"/>
              <a:t>Other Members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dirty="0"/>
              <a:t>Lodge Volunteer Coordinator*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dirty="0"/>
              <a:t>Other Active Volunteers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900" b="1" u="sng" dirty="0"/>
              <a:t>ANYONE</a:t>
            </a:r>
            <a:r>
              <a:rPr lang="en-US" sz="3900" b="1" dirty="0"/>
              <a:t> Who Has The Interest Of The Lodge At Heart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68553B-64FF-419B-8D73-EAE007081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868E1-629F-48C3-88EA-E1FDFABB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EC1941-81D5-4EEF-9F73-BDA0AC80C895}"/>
              </a:ext>
            </a:extLst>
          </p:cNvPr>
          <p:cNvSpPr txBox="1"/>
          <p:nvPr/>
        </p:nvSpPr>
        <p:spPr>
          <a:xfrm>
            <a:off x="873760" y="1521830"/>
            <a:ext cx="91643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000" b="1" dirty="0">
                <a:solidFill>
                  <a:srgbClr val="FFFF00"/>
                </a:solidFill>
              </a:rPr>
              <a:t>Please Write The Following On The Folding Tent Facing Towards Front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Your Name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/>
              <a:t>Your Lodge Name And Number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56DF7-6659-495A-ADAD-30FFF39EB4A7}"/>
              </a:ext>
            </a:extLst>
          </p:cNvPr>
          <p:cNvSpPr txBox="1"/>
          <p:nvPr/>
        </p:nvSpPr>
        <p:spPr>
          <a:xfrm>
            <a:off x="1452880" y="318776"/>
            <a:ext cx="7579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tx1">
                    <a:lumMod val="95000"/>
                  </a:schemeClr>
                </a:solidFill>
              </a:rPr>
              <a:t>INTRODUCTIONS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5B20FFD-1BF3-4F42-BD3E-8B3969B6B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9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8C19AC-A87B-48D2-BFE2-30B8B5D8C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93A20-5588-4736-B51F-40978748DBE3}"/>
              </a:ext>
            </a:extLst>
          </p:cNvPr>
          <p:cNvSpPr txBox="1"/>
          <p:nvPr/>
        </p:nvSpPr>
        <p:spPr>
          <a:xfrm>
            <a:off x="548640" y="223520"/>
            <a:ext cx="946912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VOLUNTEER DO’S AND DON'TS</a:t>
            </a:r>
          </a:p>
          <a:p>
            <a:pPr algn="ctr"/>
            <a:endParaRPr lang="en-US" sz="4400" b="1" i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DO NOT Ever Tell A Volunteer That You Do Not Need Them. Do Than Once And You Will Never See Them Again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Do Reward Your Volunteers…Free Drink Or A Free Meal (If Appropriate)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1" dirty="0"/>
              <a:t>Do Not Let Negative Members “Infect” Your Volunteers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6978C-2000-4845-9680-31C965B22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88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AA9137-07D0-4492-8E1E-E4549BBC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3" name="Picture 2" descr="A close up of an umbrella&#10;&#10;Description automatically generated">
            <a:extLst>
              <a:ext uri="{FF2B5EF4-FFF2-40B4-BE49-F238E27FC236}">
                <a16:creationId xmlns:a16="http://schemas.microsoft.com/office/drawing/2014/main" id="{526540A0-831A-40CB-8C13-9BB492717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76747" cy="6812280"/>
          </a:xfrm>
          <a:prstGeom prst="rect">
            <a:avLst/>
          </a:prstGeo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C84E7A7-12DF-4B17-9569-264E44680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71" y="5468245"/>
            <a:ext cx="1158129" cy="13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35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494323-F3DF-4402-B9F4-BC4750FE2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25C2E0D-D13A-482A-A53B-00AC3F3A5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8512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F64949-8EDE-43FF-A8C7-4D3DFBE3D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43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EB8FA3-191F-4DEC-BC7B-E0CE5EC1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5FF6D5-86F6-464D-AC64-CABED2948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" y="1628775"/>
            <a:ext cx="2563813" cy="3076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009E52-8B42-4B88-A384-2B9F087571DD}"/>
              </a:ext>
            </a:extLst>
          </p:cNvPr>
          <p:cNvSpPr txBox="1"/>
          <p:nvPr/>
        </p:nvSpPr>
        <p:spPr>
          <a:xfrm>
            <a:off x="3345444" y="2219325"/>
            <a:ext cx="6274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TEAM BUILDING</a:t>
            </a:r>
          </a:p>
        </p:txBody>
      </p:sp>
    </p:spTree>
    <p:extLst>
      <p:ext uri="{BB962C8B-B14F-4D97-AF65-F5344CB8AC3E}">
        <p14:creationId xmlns:p14="http://schemas.microsoft.com/office/powerpoint/2010/main" val="886850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1CD8E9-C8AC-46CA-A5D3-EC538549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EF10BD-6657-4FF4-9A9A-DFAE978B982E}"/>
              </a:ext>
            </a:extLst>
          </p:cNvPr>
          <p:cNvSpPr txBox="1"/>
          <p:nvPr/>
        </p:nvSpPr>
        <p:spPr>
          <a:xfrm>
            <a:off x="447040" y="0"/>
            <a:ext cx="9570720" cy="844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TEAM BUILDING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altLang="en-US" sz="100" b="1" dirty="0"/>
          </a:p>
          <a:p>
            <a:pPr algn="ctr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3900" b="1" dirty="0"/>
              <a:t>Characteristics Of A Team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/>
              <a:t>Cooperation 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/>
              <a:t>Communications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/>
              <a:t>Common Goals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/>
              <a:t>Commitment To Common Goals 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>
                <a:cs typeface="Arial" panose="020B0604020202020204" pitchFamily="34" charset="0"/>
              </a:rPr>
              <a:t>Draws Upon Each Person’s Talents</a:t>
            </a:r>
          </a:p>
          <a:p>
            <a:pPr marL="1028700" lvl="1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900" b="1" dirty="0">
                <a:cs typeface="Arial" panose="020B0604020202020204" pitchFamily="34" charset="0"/>
              </a:rPr>
              <a:t>Provides A Consistent Decision Making Environment 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4000" b="1" dirty="0"/>
          </a:p>
          <a:p>
            <a:pPr algn="ctr"/>
            <a:endParaRPr lang="en-US" sz="44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954747-9888-4AB6-BFDE-3F985E70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2" y="5476874"/>
            <a:ext cx="1150938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69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A8E82B-3954-4737-B4F2-59F1C58E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97C12-5AED-4AFF-B302-5DA07BC442CE}"/>
              </a:ext>
            </a:extLst>
          </p:cNvPr>
          <p:cNvSpPr txBox="1"/>
          <p:nvPr/>
        </p:nvSpPr>
        <p:spPr>
          <a:xfrm>
            <a:off x="223520" y="229282"/>
            <a:ext cx="1034288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altLang="en-US" sz="5400" b="1" i="1" dirty="0">
                <a:solidFill>
                  <a:srgbClr val="FFFF00"/>
                </a:solidFill>
              </a:rPr>
              <a:t>TEAM BUILDING</a:t>
            </a:r>
          </a:p>
          <a:p>
            <a:pPr algn="ctr">
              <a:buFontTx/>
              <a:buNone/>
            </a:pPr>
            <a:endParaRPr lang="en-US" altLang="en-US" sz="5400" b="1" i="1" dirty="0"/>
          </a:p>
          <a:p>
            <a:pPr algn="ctr">
              <a:buFontTx/>
              <a:buNone/>
            </a:pPr>
            <a:r>
              <a:rPr lang="en-US" altLang="en-US" sz="4800" b="1" dirty="0"/>
              <a:t>EVERYONE IS IMPORTANT</a:t>
            </a:r>
          </a:p>
          <a:p>
            <a:pPr algn="ctr">
              <a:buFontTx/>
              <a:buNone/>
            </a:pPr>
            <a:endParaRPr lang="en-US" altLang="en-US" sz="2400" b="1" dirty="0"/>
          </a:p>
          <a:p>
            <a:pPr marL="0" indent="0" algn="ctr">
              <a:buNone/>
            </a:pPr>
            <a:r>
              <a:rPr lang="en-US" altLang="en-US" sz="4800" b="1" u="sng" dirty="0"/>
              <a:t>Your Challenge Is To Find Out </a:t>
            </a:r>
          </a:p>
          <a:p>
            <a:pPr marL="0" indent="0" algn="ctr">
              <a:buNone/>
            </a:pPr>
            <a:r>
              <a:rPr lang="en-US" altLang="en-US" sz="4800" b="1" u="sng" dirty="0"/>
              <a:t>How To Best Use The Talents Of Each Individual Toward Your Goal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64F5D-F669-4E2D-B477-179955250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87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90470B-303C-42F5-9D67-DECFC407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57229-1E99-42AF-A451-95EB6E0C3FD0}"/>
              </a:ext>
            </a:extLst>
          </p:cNvPr>
          <p:cNvSpPr txBox="1"/>
          <p:nvPr/>
        </p:nvSpPr>
        <p:spPr>
          <a:xfrm>
            <a:off x="487680" y="629920"/>
            <a:ext cx="95910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IN THE LOCAL LODGE</a:t>
            </a:r>
          </a:p>
          <a:p>
            <a:pPr algn="ctr"/>
            <a:endParaRPr lang="en-US" dirty="0"/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altLang="en-US" sz="4000" b="1" i="1" dirty="0"/>
              <a:t>Elected and Appointed Officers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altLang="en-US" sz="4000" b="1" i="1" dirty="0"/>
              <a:t>The Board of Directors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altLang="en-US" sz="4000" b="1" i="1" dirty="0"/>
              <a:t> The House Committee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/>
              <a:t>Appointed Committee Chairs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altLang="en-US" sz="4000" b="1" dirty="0"/>
              <a:t>PERs Association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endParaRPr lang="en-US" altLang="en-US" sz="4000" b="1" dirty="0"/>
          </a:p>
          <a:p>
            <a:pPr marL="0" indent="0" algn="ctr">
              <a:buNone/>
              <a:defRPr/>
            </a:pPr>
            <a:r>
              <a:rPr lang="en-US" altLang="en-US" sz="4000" b="1" u="sng" dirty="0"/>
              <a:t>Each Has Different And Distinct Authority And Responsibilities</a:t>
            </a:r>
          </a:p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2D76FB-99B6-4028-B809-954BEA361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513" y="5486400"/>
            <a:ext cx="1159487" cy="13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74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A630EE-7C9A-4E4F-B28F-4546D132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C5EA0-84F9-4646-A0C0-E33A788F0C2E}"/>
              </a:ext>
            </a:extLst>
          </p:cNvPr>
          <p:cNvSpPr txBox="1"/>
          <p:nvPr/>
        </p:nvSpPr>
        <p:spPr>
          <a:xfrm>
            <a:off x="203200" y="0"/>
            <a:ext cx="101193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LODGE LEADERSHIP TEAM </a:t>
            </a:r>
          </a:p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NEEDS TO KNOW:</a:t>
            </a:r>
          </a:p>
          <a:p>
            <a:pPr algn="ctr"/>
            <a:endParaRPr lang="en-US" altLang="en-US" sz="10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4400" b="1" dirty="0"/>
              <a:t>THE SCOPE OF THEIR RESPECTIVE AUTHORITIES, DUTIES AND RESPONSIBILITIES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en-US" sz="4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4400" b="1" dirty="0"/>
              <a:t>WHAT IS REQUIRED OF THEM AND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400" b="1" dirty="0"/>
              <a:t>OF OTHER MEMBERS OF 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4400" b="1" dirty="0"/>
              <a:t>LODGE LEADERSHIP </a:t>
            </a:r>
          </a:p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4285AC-F9AD-44A4-8D97-3F5747FD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70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1929A3-EAE6-4E38-A350-BEF1670A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B5919-7388-4AC3-80FB-E69781DC7B32}"/>
              </a:ext>
            </a:extLst>
          </p:cNvPr>
          <p:cNvSpPr txBox="1"/>
          <p:nvPr/>
        </p:nvSpPr>
        <p:spPr>
          <a:xfrm>
            <a:off x="438150" y="203200"/>
            <a:ext cx="9417050" cy="680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 IN YOUR LOCAL LODGE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LEADERSHIP TEAM SHOULD BE FAMILIAR WITH THESE GRAND LODGE MANUALS. 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sz="105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i="1" dirty="0"/>
              <a:t>ERs, OFFICERS &amp; COMMITTEE MEMBERS MANUAL</a:t>
            </a:r>
            <a:r>
              <a:rPr lang="en-US" altLang="en-US" sz="3200" b="1" dirty="0"/>
              <a:t> – (#510500)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i="1" dirty="0"/>
              <a:t>GUIDE FOR BOARD OF DIRECTORS </a:t>
            </a:r>
            <a:r>
              <a:rPr lang="en-US" altLang="en-US" sz="3200" b="1" dirty="0"/>
              <a:t>– 9JCBOD)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i="1" dirty="0"/>
              <a:t>HOUSE COMMITTEE HANDBOOK </a:t>
            </a:r>
            <a:r>
              <a:rPr lang="en-US" altLang="en-US" sz="3200" b="1" dirty="0"/>
              <a:t>– (HOUSE)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en-US" altLang="en-US" sz="3200" b="1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en-US" sz="3200" b="1" dirty="0"/>
              <a:t>THEY ARE EASILY DOWNLOADED FROM THE </a:t>
            </a:r>
            <a:r>
              <a:rPr lang="en-US" altLang="en-US" sz="32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WWW.ELKS.ORG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/>
              <a:t>WEBSITE.  </a:t>
            </a:r>
          </a:p>
          <a:p>
            <a:pPr algn="ctr"/>
            <a:endParaRPr lang="en-US" sz="3200" b="1" dirty="0"/>
          </a:p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38402FE-A878-422A-8421-DF95ECAF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2" y="5476874"/>
            <a:ext cx="1150938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5BAD-0167-4090-875B-FAE116C1B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7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853681-3CD2-4312-A0EB-47476489E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3F86FD7-8165-460D-88FA-7706BABF1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6" y="1771834"/>
            <a:ext cx="3028633" cy="3634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0835A4-AE72-4338-BE0E-59A28C3E7EA2}"/>
              </a:ext>
            </a:extLst>
          </p:cNvPr>
          <p:cNvSpPr txBox="1"/>
          <p:nvPr/>
        </p:nvSpPr>
        <p:spPr>
          <a:xfrm>
            <a:off x="3698240" y="2275840"/>
            <a:ext cx="6482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LOCAL LODGE GOVERNANCE</a:t>
            </a:r>
          </a:p>
        </p:txBody>
      </p:sp>
    </p:spTree>
    <p:extLst>
      <p:ext uri="{BB962C8B-B14F-4D97-AF65-F5344CB8AC3E}">
        <p14:creationId xmlns:p14="http://schemas.microsoft.com/office/powerpoint/2010/main" val="21136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04C6E98B-7631-443E-A8C4-87B2F64B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56" y="0"/>
            <a:ext cx="9404723" cy="783538"/>
          </a:xfrm>
        </p:spPr>
        <p:txBody>
          <a:bodyPr/>
          <a:lstStyle/>
          <a:p>
            <a:pPr algn="ctr"/>
            <a:r>
              <a:rPr lang="en-US" b="1" i="1" dirty="0">
                <a:solidFill>
                  <a:srgbClr val="FFFF00"/>
                </a:solidFill>
              </a:rPr>
              <a:t>WHY DOES THE ORDER OF ELKS EXIST?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868E1-629F-48C3-88EA-E1FDFABBC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98150-F752-4C2B-ACCD-A75CAA055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0" y="993563"/>
            <a:ext cx="2683661" cy="1789106"/>
          </a:xfrm>
          <a:prstGeom prst="rect">
            <a:avLst/>
          </a:prstGeom>
        </p:spPr>
      </p:pic>
      <p:pic>
        <p:nvPicPr>
          <p:cNvPr id="4" name="Picture 3" descr="Image result for clipart images veterans">
            <a:extLst>
              <a:ext uri="{FF2B5EF4-FFF2-40B4-BE49-F238E27FC236}">
                <a16:creationId xmlns:a16="http://schemas.microsoft.com/office/drawing/2014/main" id="{5B4A502A-3EEE-431B-9A92-8027E93B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29" y="3715962"/>
            <a:ext cx="1786893" cy="22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79603-2C7E-49A3-B609-049B5ADAAD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17" y="2626708"/>
            <a:ext cx="2205318" cy="1998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87F76-C2D4-427C-A850-5E2FF3B3A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102" y="1557481"/>
            <a:ext cx="2748524" cy="14219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8100D-6086-4744-A454-61580B5C5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39" y="4321675"/>
            <a:ext cx="3433503" cy="16747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8DAB15-4C20-44D2-B219-6A20540604A2}"/>
              </a:ext>
            </a:extLst>
          </p:cNvPr>
          <p:cNvSpPr txBox="1"/>
          <p:nvPr/>
        </p:nvSpPr>
        <p:spPr>
          <a:xfrm>
            <a:off x="762790" y="2782669"/>
            <a:ext cx="268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 Benefit Our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08B1D-ABBD-4965-AC93-8EE7DB86D568}"/>
              </a:ext>
            </a:extLst>
          </p:cNvPr>
          <p:cNvSpPr txBox="1"/>
          <p:nvPr/>
        </p:nvSpPr>
        <p:spPr>
          <a:xfrm>
            <a:off x="1158129" y="5931949"/>
            <a:ext cx="178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 Honor And Serve Our Veterans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0FBD5-E3AD-4FEE-A226-CEACF3D4CF9D}"/>
              </a:ext>
            </a:extLst>
          </p:cNvPr>
          <p:cNvSpPr txBox="1"/>
          <p:nvPr/>
        </p:nvSpPr>
        <p:spPr>
          <a:xfrm>
            <a:off x="7232438" y="2979461"/>
            <a:ext cx="2677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 Serve Our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Community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EF94C-D12D-497C-8302-2AB9B7DDF8A3}"/>
              </a:ext>
            </a:extLst>
          </p:cNvPr>
          <p:cNvSpPr txBox="1"/>
          <p:nvPr/>
        </p:nvSpPr>
        <p:spPr>
          <a:xfrm>
            <a:off x="6880039" y="6070449"/>
            <a:ext cx="3433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 Serve Our Children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And Youth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5C8F86-6E0A-46AB-A219-EF1FD329305A}"/>
              </a:ext>
            </a:extLst>
          </p:cNvPr>
          <p:cNvSpPr txBox="1"/>
          <p:nvPr/>
        </p:nvSpPr>
        <p:spPr>
          <a:xfrm>
            <a:off x="4277360" y="4016109"/>
            <a:ext cx="193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To Foster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Patriotism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30C47F-BECE-44BD-96A1-7A86243A31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984C01-3FF8-413E-A696-A3C54449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C31AB-E44B-4EBF-8CAE-994E49BE0EB6}"/>
              </a:ext>
            </a:extLst>
          </p:cNvPr>
          <p:cNvSpPr txBox="1"/>
          <p:nvPr/>
        </p:nvSpPr>
        <p:spPr>
          <a:xfrm>
            <a:off x="143933" y="0"/>
            <a:ext cx="9968654" cy="787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EXALTED RULER </a:t>
            </a:r>
            <a:r>
              <a:rPr lang="en-US" alt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b="1" dirty="0">
              <a:latin typeface="Arial Rounded MT Bold" panose="020F0704030504030204" pitchFamily="34" charset="0"/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Attend DD Clinics And Perform Any Duty As Outlined By The GLS Or Lodge By-laws (12.020)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28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Attend all Workshops/DDGER Clinics, and 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 MD, DE, and DC State Conventions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Appoint Esquire, Chaplain, Inner Guard, Tiler, And Organist (Optional) (12.010)</a:t>
            </a:r>
          </a:p>
          <a:p>
            <a:pPr marL="609600" indent="-609600" algn="ctr">
              <a:lnSpc>
                <a:spcPct val="80000"/>
              </a:lnSpc>
              <a:buFontTx/>
              <a:buAutoNum type="arabicPeriod"/>
            </a:pPr>
            <a:endParaRPr lang="en-US" altLang="en-US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Appoint A Mediator And Presiding Justice Of The Subordinate Forum (13.020)</a:t>
            </a:r>
          </a:p>
          <a:p>
            <a:pPr marL="609600" indent="-609600" algn="ctr">
              <a:lnSpc>
                <a:spcPct val="80000"/>
              </a:lnSpc>
              <a:buFontTx/>
              <a:buAutoNum type="arabicPeriod"/>
            </a:pPr>
            <a:endParaRPr lang="en-US" altLang="en-US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Appoint All Committees With Minimum Of 3 Members Each,  including the House Committee(13.020)</a:t>
            </a:r>
          </a:p>
          <a:p>
            <a:pPr marL="609600" indent="-609600" algn="ctr">
              <a:lnSpc>
                <a:spcPct val="80000"/>
              </a:lnSpc>
              <a:buFontTx/>
              <a:buAutoNum type="arabicPeriod"/>
            </a:pPr>
            <a:endParaRPr lang="en-US" altLang="en-US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Ensure Club Facilities Are Closed During All Special And Regular Meetings (Statute 16.090)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altLang="en-US" sz="4800" b="1" dirty="0"/>
          </a:p>
          <a:p>
            <a:pPr algn="ctr"/>
            <a:endParaRPr lang="en-US" sz="48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5231EA-CAF5-49DA-B01B-FD160440F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71" y="5468244"/>
            <a:ext cx="1158129" cy="13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05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579B94-8FF3-4E07-9AF1-FB08AE84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B08E6-C3C9-4A70-8EEB-48F1E5350579}"/>
              </a:ext>
            </a:extLst>
          </p:cNvPr>
          <p:cNvSpPr txBox="1"/>
          <p:nvPr/>
        </p:nvSpPr>
        <p:spPr>
          <a:xfrm>
            <a:off x="406400" y="0"/>
            <a:ext cx="9550400" cy="730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EXALTED RULER </a:t>
            </a:r>
            <a:r>
              <a:rPr lang="en-US" alt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</a:p>
          <a:p>
            <a:pPr algn="ctr"/>
            <a:endParaRPr lang="en-US" altLang="en-US" sz="1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Be An Ex-officio (Without Vote) Member Of The Board Of Trustees, And Should Attend All Meetings (12.020)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Retain The Only Key For The Subordinate Forum Box (8.040) &amp; See That Trustees And Secretary Draw Names As Outlined By GLA In June And December (1.210) 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Attend The GL Convention, Attend All Business Sessions,  Submit A Report To The Lodge NLT First Regular Meeting In October Of Issues Presented At The Meetings (12.120)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Hold Regular Monthly Meetings With Lodge Officers </a:t>
            </a:r>
          </a:p>
          <a:p>
            <a:pPr algn="ctr">
              <a:lnSpc>
                <a:spcPct val="80000"/>
              </a:lnSpc>
            </a:pPr>
            <a:r>
              <a:rPr lang="en-US" altLang="en-US" sz="2800" b="1" dirty="0"/>
              <a:t>(Maybe Before Regular Meetings)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Attend All PER Association Meetings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64D33-3520-4ED0-BEC9-AC21FDAF47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14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AB039F-DF51-448A-9BB6-BD00C83DE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E58D2-0AAA-4DFA-B076-7DB9E39EC6A7}"/>
              </a:ext>
            </a:extLst>
          </p:cNvPr>
          <p:cNvSpPr txBox="1"/>
          <p:nvPr/>
        </p:nvSpPr>
        <p:spPr>
          <a:xfrm>
            <a:off x="448733" y="0"/>
            <a:ext cx="10097347" cy="800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solidFill>
                  <a:srgbClr val="FFFF00"/>
                </a:solidFill>
              </a:rPr>
              <a:t>THE EXALTED RULER </a:t>
            </a:r>
            <a:r>
              <a:rPr lang="en-US" altLang="en-US" sz="4000" b="1" i="1" u="sng" dirty="0">
                <a:solidFill>
                  <a:srgbClr val="FFFF00"/>
                </a:solidFill>
              </a:rPr>
              <a:t>SHOULD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Have Knowledge Of The Job Of Exalted Ruler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Set Goals For The Lodge And Form A Plan For        Achieving Those Goals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Provide Strong Leadership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Meet Schedules And Reporting Deadlines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Communicate In A Clear And Concise Manner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2000" b="1" dirty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Listen And Understand When The Membership Communicates With You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tx1"/>
                </a:solidFill>
              </a:rPr>
              <a:t>Be Familiar With Roberts Rules of Order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en-US" sz="3200" b="1" i="1" u="sng" dirty="0"/>
          </a:p>
          <a:p>
            <a:pPr algn="ctr"/>
            <a:endParaRPr lang="en-US" sz="40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7BBB492-D3A5-4E20-991E-4CE9A4D72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70" y="5468244"/>
            <a:ext cx="1158129" cy="13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61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D445EA-15FE-462D-914A-EE9CE04D3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79011-8427-4736-821C-A70B79E94DFB}"/>
              </a:ext>
            </a:extLst>
          </p:cNvPr>
          <p:cNvSpPr txBox="1"/>
          <p:nvPr/>
        </p:nvSpPr>
        <p:spPr>
          <a:xfrm>
            <a:off x="203200" y="182880"/>
            <a:ext cx="1013968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solidFill>
                  <a:srgbClr val="FFFF00"/>
                </a:solidFill>
              </a:rPr>
              <a:t>THE EXALTED RULER </a:t>
            </a:r>
            <a:r>
              <a:rPr lang="en-US" altLang="en-US" sz="4000" b="1" i="1" u="sng" dirty="0">
                <a:solidFill>
                  <a:srgbClr val="FFFF00"/>
                </a:solidFill>
              </a:rPr>
              <a:t>CANNOT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1100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Control The Lodge Bar Or Kitchen Operation, But Can Be A Member Of The House Committee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Hire </a:t>
            </a:r>
            <a:r>
              <a:rPr lang="en-US" altLang="en-US" sz="2800" b="1" dirty="0" err="1">
                <a:solidFill>
                  <a:schemeClr val="tx1"/>
                </a:solidFill>
              </a:rPr>
              <a:t>And/Or</a:t>
            </a:r>
            <a:r>
              <a:rPr lang="en-US" altLang="en-US" sz="2800" b="1" dirty="0">
                <a:solidFill>
                  <a:schemeClr val="tx1"/>
                </a:solidFill>
              </a:rPr>
              <a:t> Fire Staff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Control Lodge Facilities Improvements, </a:t>
            </a:r>
          </a:p>
          <a:p>
            <a:pPr algn="ctr"/>
            <a:r>
              <a:rPr lang="en-US" altLang="en-US" sz="2800" b="1" dirty="0">
                <a:solidFill>
                  <a:schemeClr val="tx1"/>
                </a:solidFill>
              </a:rPr>
              <a:t>Maintenance Or Repairs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Create Or Approve The Annual Budget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Control The Finances Of The Lodge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Direct That Expenditures Be Made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altLang="en-US" sz="16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tx1"/>
                </a:solidFill>
              </a:rPr>
              <a:t>Interfere With The Duties Of The Lodge Secretary Or Treasurer</a:t>
            </a:r>
          </a:p>
          <a:p>
            <a:pPr algn="ctr"/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872EE-91E2-4285-9918-4C570ADB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023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4FDAA7-BD4F-4DAB-B8C7-4BE2B1AE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F65D2D-06F4-42F6-98B1-0B5AA11E2B04}"/>
              </a:ext>
            </a:extLst>
          </p:cNvPr>
          <p:cNvSpPr txBox="1"/>
          <p:nvPr/>
        </p:nvSpPr>
        <p:spPr>
          <a:xfrm>
            <a:off x="447040" y="162560"/>
            <a:ext cx="971296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altLang="en-US" sz="40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000" b="1" i="1" u="sng" dirty="0">
                <a:solidFill>
                  <a:srgbClr val="FFFF00"/>
                </a:solidFill>
              </a:rPr>
              <a:t>MUST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12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/>
              <a:t>Be Comprised Of The Exalted Ruler, The Three Chair Officers, And The Trustees Of The Lodge (12.070)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0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/>
              <a:t>Elect Its Own Chairman And Secretary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0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/>
              <a:t>Prepare And Present A Detailed Budget For Lodge Approval NLT The Last Meeting In April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0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000" b="1" dirty="0"/>
              <a:t>Conduct Its Business At Regularly Scheduled Monthly Meetings And Give Notice Of </a:t>
            </a:r>
          </a:p>
          <a:p>
            <a:pPr algn="ctr" eaLnBrk="1" hangingPunct="1"/>
            <a:r>
              <a:rPr lang="en-US" altLang="en-US" sz="3000" b="1" dirty="0"/>
              <a:t>Meetings Open To Members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000" b="1" dirty="0"/>
          </a:p>
          <a:p>
            <a:pPr algn="ctr"/>
            <a:endParaRPr lang="en-US" sz="40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DB81970-75DA-4AE6-8974-045A6B72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50" y="5524500"/>
            <a:ext cx="111125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8C504-6BC3-4C51-A2C4-FA1CA366D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4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62D930-FED8-41F1-BB6E-B8213E5B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7715FD-F4FC-4251-AE1A-4FB8309928C1}"/>
              </a:ext>
            </a:extLst>
          </p:cNvPr>
          <p:cNvSpPr txBox="1"/>
          <p:nvPr/>
        </p:nvSpPr>
        <p:spPr>
          <a:xfrm>
            <a:off x="386080" y="106680"/>
            <a:ext cx="999744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MUST</a:t>
            </a:r>
            <a:r>
              <a:rPr lang="en-US" altLang="en-US" sz="4400" b="1" i="1" dirty="0">
                <a:solidFill>
                  <a:srgbClr val="FFFF00"/>
                </a:solidFill>
              </a:rPr>
              <a:t> 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2000" b="1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3200" b="1" dirty="0"/>
              <a:t>Control The Property, Funds And Investments Of The Lodge, Subject To The Approval Of The Members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Act At The Direction Of The Membership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Be Aware Of And Observe GL Restrictions On Spending For Large Capital Projects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en-US" sz="3200" b="1" dirty="0"/>
              <a:t>Conduct An Annual Inventory Of Lodge Property</a:t>
            </a:r>
          </a:p>
          <a:p>
            <a:pPr marL="342900" indent="-34290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9C205-944B-4BAC-BE32-5B5D4D0EA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46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C17B5D-E331-4330-AF18-6D359FA5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0F006-23FF-44D1-8D20-54D61819C451}"/>
              </a:ext>
            </a:extLst>
          </p:cNvPr>
          <p:cNvSpPr txBox="1"/>
          <p:nvPr/>
        </p:nvSpPr>
        <p:spPr>
          <a:xfrm>
            <a:off x="-203200" y="0"/>
            <a:ext cx="9916160" cy="752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MUST</a:t>
            </a:r>
          </a:p>
          <a:p>
            <a:pPr algn="ctr"/>
            <a:endParaRPr lang="en-US" altLang="en-US" sz="2800" b="1" u="sng" dirty="0"/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Take Minutes Of All Meetings And Make Them Available To The Membership</a:t>
            </a:r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Establish And Maintain An Accident Prevention Program and Appoint A Member As Manager</a:t>
            </a:r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Cooperate With The Activities Of The Auditing &amp; Accounting Committee</a:t>
            </a:r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Monitor Revenues And Expenditures For Budget Compliance</a:t>
            </a:r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/>
              <a:t>Be Mindful That Other Lodge Officers Have Their Own Statutory Duties And Responsibilities That May Not Be Violated Or Abridged</a:t>
            </a:r>
          </a:p>
          <a:p>
            <a:pPr algn="ctr"/>
            <a:r>
              <a:rPr lang="en-US" altLang="en-US" sz="4400" b="1" dirty="0"/>
              <a:t> </a:t>
            </a:r>
          </a:p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419B018-08F6-4E70-9D24-73E523EEA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2" y="5514974"/>
            <a:ext cx="1119188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10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78F511-0F6D-466E-821E-79D74DD8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5739D-7710-417A-A7AE-A70D0797EB09}"/>
              </a:ext>
            </a:extLst>
          </p:cNvPr>
          <p:cNvSpPr txBox="1"/>
          <p:nvPr/>
        </p:nvSpPr>
        <p:spPr>
          <a:xfrm>
            <a:off x="508000" y="142240"/>
            <a:ext cx="9448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SHOULD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1400" dirty="0">
              <a:solidFill>
                <a:schemeClr val="tx1"/>
              </a:solidFill>
            </a:endParaRP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Be Conscientious Of Their Responsibility To Monitor All Lodge Activities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Approve And Oversee Rental Arrangements For Lodge Facilities, Unless Other Provisions Are Made In The Lodge Budget </a:t>
            </a:r>
          </a:p>
          <a:p>
            <a:pPr algn="ctr"/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CC52A-CF15-486F-AFD3-2967F890C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7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C9822-ECD6-44C8-B91F-E5CD2537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91FE3-FB37-4809-87D9-8A752BE620CD}"/>
              </a:ext>
            </a:extLst>
          </p:cNvPr>
          <p:cNvSpPr txBox="1"/>
          <p:nvPr/>
        </p:nvSpPr>
        <p:spPr>
          <a:xfrm>
            <a:off x="609600" y="264160"/>
            <a:ext cx="9347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SHOULD</a:t>
            </a:r>
          </a:p>
          <a:p>
            <a:pPr algn="ctr"/>
            <a:endParaRPr lang="en-US" altLang="en-US" sz="2400" b="1" i="1" u="sng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solidFill>
                <a:schemeClr val="tx1"/>
              </a:solidFill>
            </a:endParaRP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Conduct Their Meetings In Accordance With Robert Rules Of Order, As Modified By Lodge By-laws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Understand That The </a:t>
            </a:r>
            <a:r>
              <a:rPr lang="en-US" altLang="en-US" sz="3200" b="1" dirty="0" err="1"/>
              <a:t>BoD</a:t>
            </a:r>
            <a:r>
              <a:rPr lang="en-US" altLang="en-US" sz="3200" b="1" dirty="0"/>
              <a:t> Is A Separate Entity From Any Other Office Or Committee Its Members May Serve On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>
              <a:solidFill>
                <a:srgbClr val="C00000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385875-F6FB-4A84-942C-5F376CCC7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625" y="5543550"/>
            <a:ext cx="10953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5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D6150F-1971-43EB-BC9D-205EF210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7A9B0-C0E5-4A07-96D9-1D1776585B75}"/>
              </a:ext>
            </a:extLst>
          </p:cNvPr>
          <p:cNvSpPr txBox="1"/>
          <p:nvPr/>
        </p:nvSpPr>
        <p:spPr>
          <a:xfrm>
            <a:off x="426720" y="467360"/>
            <a:ext cx="9753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CANNOT</a:t>
            </a:r>
          </a:p>
          <a:p>
            <a:pPr algn="ctr"/>
            <a:endParaRPr lang="en-US" altLang="en-US" sz="2800" b="1" i="1" u="sng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Refuse To Consider Items Of Business Proposed By A Member Of The Board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Spend Money Without The </a:t>
            </a:r>
            <a:r>
              <a:rPr lang="en-US" altLang="en-US" sz="3600" b="1" u="sng" dirty="0"/>
              <a:t>Prior</a:t>
            </a:r>
            <a:r>
              <a:rPr lang="en-US" altLang="en-US" sz="3600" b="1" dirty="0"/>
              <a:t> Approval Of The Members Of The Lodge</a:t>
            </a:r>
          </a:p>
          <a:p>
            <a:pPr algn="ctr"/>
            <a:endParaRPr lang="en-US" altLang="en-US" sz="3600" b="1" i="1" u="sng" dirty="0"/>
          </a:p>
          <a:p>
            <a:pPr algn="ctr"/>
            <a:endParaRPr lang="en-US" sz="4400" b="1" i="1" u="sng" dirty="0"/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3479E-FDD0-44DD-A058-611F498E3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D2F29B-2DEB-43C7-A078-A58FC3CB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87840-6091-4FE6-A52A-4796FC734A9D}"/>
              </a:ext>
            </a:extLst>
          </p:cNvPr>
          <p:cNvSpPr txBox="1"/>
          <p:nvPr/>
        </p:nvSpPr>
        <p:spPr>
          <a:xfrm>
            <a:off x="597876" y="211015"/>
            <a:ext cx="9267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THE GRAND LODGE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02832-6C42-48CF-826B-615F9EADCE06}"/>
              </a:ext>
            </a:extLst>
          </p:cNvPr>
          <p:cNvSpPr txBox="1"/>
          <p:nvPr/>
        </p:nvSpPr>
        <p:spPr>
          <a:xfrm>
            <a:off x="228600" y="1263134"/>
            <a:ext cx="4475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Issues And Revokes Lodge Charters</a:t>
            </a:r>
          </a:p>
          <a:p>
            <a:endParaRPr lang="en-US" sz="2800" b="1" dirty="0"/>
          </a:p>
          <a:p>
            <a:r>
              <a:rPr lang="en-US" sz="2800" b="1" dirty="0"/>
              <a:t>Operates </a:t>
            </a:r>
            <a:r>
              <a:rPr lang="en-US" sz="2800" b="1" u="sng" dirty="0"/>
              <a:t>w</a:t>
            </a:r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ww.Elks.Org</a:t>
            </a:r>
            <a:endParaRPr lang="en-US" sz="2800" b="1" dirty="0"/>
          </a:p>
          <a:p>
            <a:r>
              <a:rPr lang="en-US" sz="2800" b="1" dirty="0"/>
              <a:t>Website</a:t>
            </a:r>
          </a:p>
          <a:p>
            <a:endParaRPr lang="en-US" sz="2800" b="1" dirty="0"/>
          </a:p>
          <a:p>
            <a:r>
              <a:rPr lang="en-US" sz="2800" b="1" dirty="0"/>
              <a:t>Promulgates GL Statutes, Constitution &amp; By-laws</a:t>
            </a:r>
          </a:p>
          <a:p>
            <a:endParaRPr lang="en-US" sz="2800" b="1" dirty="0"/>
          </a:p>
          <a:p>
            <a:r>
              <a:rPr lang="en-US" sz="2800" b="1" dirty="0"/>
              <a:t>Operates As A </a:t>
            </a:r>
          </a:p>
          <a:p>
            <a:r>
              <a:rPr lang="en-US" sz="2800" b="1" dirty="0"/>
              <a:t>501 (C) (3) Non-profit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B286A-B1B4-4E26-AC46-02E0469A2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75" y="1952410"/>
            <a:ext cx="5448916" cy="33748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C1C85F-FFC0-4632-B24D-0F591F4BB2E5}"/>
              </a:ext>
            </a:extLst>
          </p:cNvPr>
          <p:cNvSpPr txBox="1"/>
          <p:nvPr/>
        </p:nvSpPr>
        <p:spPr>
          <a:xfrm>
            <a:off x="4703976" y="5750169"/>
            <a:ext cx="58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Located in Chicago, IL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645B134-3931-4467-82A0-D6DAF9CB4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5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B734DC-1F86-43E3-ADDA-B28B248F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6BFF67-AA78-4F8C-98E3-D765B4F27C26}"/>
              </a:ext>
            </a:extLst>
          </p:cNvPr>
          <p:cNvSpPr txBox="1"/>
          <p:nvPr/>
        </p:nvSpPr>
        <p:spPr>
          <a:xfrm>
            <a:off x="325120" y="383170"/>
            <a:ext cx="969264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BOARD OF DIRECTORS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CANNOT</a:t>
            </a:r>
          </a:p>
          <a:p>
            <a:pPr algn="ctr"/>
            <a:endParaRPr lang="en-US" altLang="en-US" sz="4400" b="1" i="1" u="sng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Exert Authority Over The Operation Of The Club Facility (GL Statute 16.040)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Implement Proposals Approved By </a:t>
            </a:r>
            <a:r>
              <a:rPr lang="en-US" altLang="en-US" sz="3600" b="1" dirty="0" err="1"/>
              <a:t>BoD</a:t>
            </a:r>
            <a:r>
              <a:rPr lang="en-US" altLang="en-US" sz="3600" b="1" dirty="0"/>
              <a:t>  Before They Are Approved By The Lodge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Hire And Fire Employees</a:t>
            </a:r>
          </a:p>
          <a:p>
            <a:endParaRPr lang="en-US" altLang="en-US" sz="3600" b="1" u="sng" dirty="0"/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4DBDFB-8547-4616-856F-3FEE5BAF4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486400"/>
            <a:ext cx="1143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9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F3A424-1787-49AE-A388-0CA8AF0C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0A15301-1419-40C8-93A5-62A6D6737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203961"/>
            <a:ext cx="3148012" cy="3777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C416D4-CDB1-4336-9B23-0CBD2088325F}"/>
              </a:ext>
            </a:extLst>
          </p:cNvPr>
          <p:cNvSpPr txBox="1"/>
          <p:nvPr/>
        </p:nvSpPr>
        <p:spPr>
          <a:xfrm>
            <a:off x="3686176" y="1581150"/>
            <a:ext cx="6010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i="1" dirty="0">
              <a:solidFill>
                <a:srgbClr val="FFFF00"/>
              </a:solidFill>
            </a:endParaRP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THE HOUSE COMMITTEE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OFFICERS AND OTHER APPOINTMENTS</a:t>
            </a:r>
          </a:p>
        </p:txBody>
      </p:sp>
    </p:spTree>
    <p:extLst>
      <p:ext uri="{BB962C8B-B14F-4D97-AF65-F5344CB8AC3E}">
        <p14:creationId xmlns:p14="http://schemas.microsoft.com/office/powerpoint/2010/main" val="1391536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AE750C-0CCF-410C-91FF-3A3A5D62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4C85F-EEED-4E74-935C-6CFBEA0E5CB0}"/>
              </a:ext>
            </a:extLst>
          </p:cNvPr>
          <p:cNvSpPr txBox="1"/>
          <p:nvPr/>
        </p:nvSpPr>
        <p:spPr>
          <a:xfrm>
            <a:off x="690880" y="304800"/>
            <a:ext cx="94081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HOUSE COMMITTEE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MUST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Elect A Secretary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Hold Scheduled Monthly Meetings And Notify the ER and Members Of The Time And Place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Keep &amp; File With The Secretary, Minutes Of Those Meetings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Be The Governing And Supervisory Body For Lodge Bar </a:t>
            </a:r>
            <a:r>
              <a:rPr lang="en-US" altLang="en-US" sz="3200" b="1" dirty="0" err="1"/>
              <a:t>And/Or</a:t>
            </a:r>
            <a:r>
              <a:rPr lang="en-US" altLang="en-US" sz="3200" b="1" dirty="0"/>
              <a:t> Kitchen Facility - Hire </a:t>
            </a:r>
            <a:r>
              <a:rPr lang="en-US" altLang="en-US" sz="3200" b="1" dirty="0" err="1"/>
              <a:t>And/Or</a:t>
            </a:r>
            <a:r>
              <a:rPr lang="en-US" altLang="en-US" sz="3200" b="1" dirty="0"/>
              <a:t> Fire Staff</a:t>
            </a:r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96388-4F98-4BFD-AA33-AE0B56E42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694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DC5D75-7710-4BB1-9058-86510B45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B5640-F463-43AD-A148-1597FBDFDBBB}"/>
              </a:ext>
            </a:extLst>
          </p:cNvPr>
          <p:cNvSpPr txBox="1"/>
          <p:nvPr/>
        </p:nvSpPr>
        <p:spPr>
          <a:xfrm>
            <a:off x="711200" y="135791"/>
            <a:ext cx="92456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HOUSE COMMITTEE </a:t>
            </a:r>
            <a:r>
              <a:rPr lang="en-US" altLang="en-US" sz="4400" b="1" i="1" u="sng" dirty="0">
                <a:solidFill>
                  <a:srgbClr val="FFFF00"/>
                </a:solidFill>
              </a:rPr>
              <a:t>MUST</a:t>
            </a:r>
          </a:p>
          <a:p>
            <a:pPr algn="ctr"/>
            <a:endParaRPr lang="en-US" altLang="en-US" sz="2400" b="1" i="1" u="sng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Set Prices For Goods Sold In That Facility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Provide A Budget For The Facility NLT </a:t>
            </a:r>
          </a:p>
          <a:p>
            <a:pPr algn="ctr" eaLnBrk="1" hangingPunct="1"/>
            <a:r>
              <a:rPr lang="en-US" altLang="en-US" sz="3600" b="1" dirty="0"/>
              <a:t>The Last Meeting in April</a:t>
            </a:r>
          </a:p>
          <a:p>
            <a:pPr algn="ctr"/>
            <a:endParaRPr lang="en-US" altLang="en-US" sz="4400" b="1" i="1" u="sng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1A9726-9C4C-4727-9075-EC16C759B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41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A1134-247B-4CED-8E51-EF7DEE52D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F6FD3-90C9-47A2-BC1A-9346DDB726E9}"/>
              </a:ext>
            </a:extLst>
          </p:cNvPr>
          <p:cNvSpPr txBox="1"/>
          <p:nvPr/>
        </p:nvSpPr>
        <p:spPr>
          <a:xfrm>
            <a:off x="365760" y="166568"/>
            <a:ext cx="96926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HOUSE COMMITTEE </a:t>
            </a:r>
            <a:r>
              <a:rPr lang="en-US" altLang="en-US" sz="4800" b="1" i="1" u="sng" dirty="0">
                <a:solidFill>
                  <a:srgbClr val="FFFF00"/>
                </a:solidFill>
              </a:rPr>
              <a:t>SHOULD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Follow Sound Business Practices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Enforce The Lodge’s Approved </a:t>
            </a:r>
          </a:p>
          <a:p>
            <a:pPr algn="ctr" eaLnBrk="1" hangingPunct="1"/>
            <a:r>
              <a:rPr lang="en-US" altLang="en-US" sz="3200" b="1" dirty="0"/>
              <a:t>House Rules 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Manage The Daily Operation Of The Club 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Always Act In The Best Interest Of The Lodge And Its Members</a:t>
            </a:r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endParaRPr lang="en-US" altLang="en-US" sz="28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/>
              <a:t>Present A Monthly Financial Report </a:t>
            </a:r>
          </a:p>
          <a:p>
            <a:pPr algn="ctr" eaLnBrk="1" hangingPunct="1"/>
            <a:r>
              <a:rPr lang="en-US" altLang="en-US" sz="3200" b="1" dirty="0"/>
              <a:t>To The Lodge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2A643-6BC6-4ABC-AE8D-1683BE925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9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2636EA-B19B-4E7B-99B5-DA743EE6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69DAB-E667-4EAC-9D62-68722038E967}"/>
              </a:ext>
            </a:extLst>
          </p:cNvPr>
          <p:cNvSpPr txBox="1"/>
          <p:nvPr/>
        </p:nvSpPr>
        <p:spPr>
          <a:xfrm>
            <a:off x="528320" y="243512"/>
            <a:ext cx="95097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HOUSE COMMITTEE </a:t>
            </a:r>
            <a:r>
              <a:rPr lang="en-US" altLang="en-US" sz="4800" b="1" i="1" u="sng" dirty="0">
                <a:solidFill>
                  <a:srgbClr val="FFFF00"/>
                </a:solidFill>
              </a:rPr>
              <a:t>SHOULD</a:t>
            </a:r>
          </a:p>
          <a:p>
            <a:endParaRPr lang="en-US" altLang="en-US" u="sng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Conduct A Monthly Inventory Of </a:t>
            </a:r>
          </a:p>
          <a:p>
            <a:pPr algn="ctr" eaLnBrk="1" hangingPunct="1"/>
            <a:r>
              <a:rPr lang="en-US" altLang="en-US" sz="3600" b="1" dirty="0"/>
              <a:t>Food, Alcohol, Etc.</a:t>
            </a:r>
          </a:p>
          <a:p>
            <a:pPr algn="ctr" eaLnBrk="1" hangingPunct="1"/>
            <a:endParaRPr lang="en-US" altLang="en-US" sz="36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Purchase Supplies As Needed For </a:t>
            </a:r>
          </a:p>
          <a:p>
            <a:pPr algn="ctr" eaLnBrk="1" hangingPunct="1"/>
            <a:r>
              <a:rPr lang="en-US" altLang="en-US" sz="3600" b="1" dirty="0"/>
              <a:t>Club Operation </a:t>
            </a:r>
          </a:p>
          <a:p>
            <a:pPr algn="ctr" eaLnBrk="1" hangingPunct="1"/>
            <a:endParaRPr lang="en-US" altLang="en-US" sz="3600" b="1" dirty="0"/>
          </a:p>
          <a:p>
            <a:pPr marL="285750" indent="-285750" algn="ctr"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/>
              <a:t>Manage The Social Activities Of The Club</a:t>
            </a:r>
          </a:p>
          <a:p>
            <a:endParaRPr lang="en-US" altLang="en-US" sz="1800" u="sng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BD2CF20-6E1C-42BE-A33D-9EBF6051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25" y="5467350"/>
            <a:ext cx="115887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70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B6AFC4-E95E-4B37-8C2C-03B7301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1149E1-BA49-42A1-8E8F-ADEAEAF3C70D}"/>
              </a:ext>
            </a:extLst>
          </p:cNvPr>
          <p:cNvSpPr txBox="1"/>
          <p:nvPr/>
        </p:nvSpPr>
        <p:spPr>
          <a:xfrm>
            <a:off x="731520" y="203200"/>
            <a:ext cx="938784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i="1" dirty="0">
                <a:solidFill>
                  <a:srgbClr val="FFFF00"/>
                </a:solidFill>
              </a:rPr>
              <a:t>HOUSE COMMITTEE </a:t>
            </a:r>
            <a:r>
              <a:rPr lang="en-US" altLang="en-US" sz="4800" b="1" i="1" u="sng" dirty="0">
                <a:solidFill>
                  <a:srgbClr val="FFFF00"/>
                </a:solidFill>
              </a:rPr>
              <a:t>CANNOT</a:t>
            </a:r>
            <a:endParaRPr lang="en-US" altLang="en-US" sz="4400" b="1" i="1" u="sng" dirty="0">
              <a:solidFill>
                <a:srgbClr val="FFFF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US" altLang="en-US" sz="3600" b="1" dirty="0"/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/>
              <a:t>Purchase Furniture or Equipment Without Approval From The Membership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US" altLang="en-US" sz="2400" b="1" dirty="0"/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/>
              <a:t>Hire Any Lodge Officer or Member Of The Committee To Be A Paid Employee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en-US" altLang="en-US" sz="3600" b="1" dirty="0"/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n-US" altLang="en-US" sz="3600" b="1" dirty="0"/>
              <a:t>Deviate From GLS 16.041 In Suspending Or Otherwise Disciplining A Member</a:t>
            </a:r>
          </a:p>
          <a:p>
            <a:endParaRPr lang="en-US" sz="4800" b="1" i="1" u="sng" dirty="0"/>
          </a:p>
          <a:p>
            <a:endParaRPr lang="en-US" sz="4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E793B-1CDC-4FFF-8B55-BDD05883F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70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BCE714-17D7-4E7B-98C2-0A4CF4CA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D08F-DC43-4F63-9CDD-327DEA6B6091}"/>
              </a:ext>
            </a:extLst>
          </p:cNvPr>
          <p:cNvSpPr txBox="1"/>
          <p:nvPr/>
        </p:nvSpPr>
        <p:spPr>
          <a:xfrm>
            <a:off x="467360" y="0"/>
            <a:ext cx="9550400" cy="7454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P.E.R. ASSOCIATION</a:t>
            </a:r>
          </a:p>
          <a:p>
            <a:pPr algn="ctr"/>
            <a:endParaRPr lang="en-US" altLang="en-US" sz="3200" b="1" i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The P.E.R. Association Is Valuable To Any Lodge, And Is Required By Grand Lodge (13.190)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They Shall Hold Regular Meetings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Because Of Their Knowledge, They Should Assist The Exalted Ruler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They Should Elect Their Own Officers</a:t>
            </a:r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457200" indent="-457200" algn="ctr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/>
              <a:t>They Should Offer Suggestions As To Members That Will Make Good Committee Members And Officers</a:t>
            </a:r>
          </a:p>
          <a:p>
            <a:pPr algn="ctr"/>
            <a:endParaRPr lang="en-US" sz="44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F9D79D-B605-4D7D-B164-99370CAD2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486400"/>
            <a:ext cx="1143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69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CCA25E-F3BF-4309-B53A-4551075E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03C70-FFB9-481E-843A-BB529BF0BE5E}"/>
              </a:ext>
            </a:extLst>
          </p:cNvPr>
          <p:cNvSpPr txBox="1"/>
          <p:nvPr/>
        </p:nvSpPr>
        <p:spPr>
          <a:xfrm>
            <a:off x="487680" y="223520"/>
            <a:ext cx="9591040" cy="757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Committee Chairpersons</a:t>
            </a:r>
          </a:p>
          <a:p>
            <a:pPr algn="ctr"/>
            <a:endParaRPr lang="en-US" altLang="en-US" b="1" i="1" dirty="0"/>
          </a:p>
          <a:p>
            <a:pPr algn="ctr">
              <a:lnSpc>
                <a:spcPct val="90000"/>
              </a:lnSpc>
            </a:pPr>
            <a:r>
              <a:rPr lang="en-US" altLang="en-US" sz="3600" b="1" dirty="0"/>
              <a:t>Strong committee chairpersons are vital to the success of the lodge, and should be selected wisely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/>
          </a:p>
          <a:p>
            <a:pPr algn="ctr">
              <a:lnSpc>
                <a:spcPct val="90000"/>
              </a:lnSpc>
            </a:pPr>
            <a:r>
              <a:rPr lang="en-US" altLang="en-US" sz="3600" b="1" dirty="0"/>
              <a:t>Each committee by statute should have a minimum of three members (13.020)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2400" b="1" dirty="0"/>
          </a:p>
          <a:p>
            <a:pPr algn="ctr">
              <a:lnSpc>
                <a:spcPct val="90000"/>
              </a:lnSpc>
            </a:pPr>
            <a:r>
              <a:rPr lang="en-US" altLang="en-US" sz="3600" b="1" dirty="0"/>
              <a:t>“Progress” or “No Report” should </a:t>
            </a:r>
            <a:r>
              <a:rPr lang="en-US" altLang="en-US" sz="3600" b="1" u="sng" dirty="0"/>
              <a:t>not</a:t>
            </a:r>
            <a:r>
              <a:rPr lang="en-US" altLang="en-US" sz="3600" b="1" dirty="0"/>
              <a:t> be accepted as a committee report 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/>
          </a:p>
          <a:p>
            <a:pPr algn="ctr">
              <a:lnSpc>
                <a:spcPct val="90000"/>
              </a:lnSpc>
            </a:pPr>
            <a:r>
              <a:rPr lang="en-US" altLang="en-US" sz="3600" b="1" dirty="0"/>
              <a:t>Need to attend District meetings to get the overall committee objectives</a:t>
            </a:r>
          </a:p>
          <a:p>
            <a:endParaRPr lang="en-US" alt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B9F25-6B35-437A-A791-7C6EB9442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7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13ED51-4C4C-4070-A36D-EC669DD5C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C701D-59AC-4A56-A65F-9FAD14AB10A9}"/>
              </a:ext>
            </a:extLst>
          </p:cNvPr>
          <p:cNvSpPr txBox="1"/>
          <p:nvPr/>
        </p:nvSpPr>
        <p:spPr>
          <a:xfrm>
            <a:off x="0" y="102304"/>
            <a:ext cx="10261600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i="1" dirty="0">
                <a:solidFill>
                  <a:srgbClr val="FFFF00"/>
                </a:solidFill>
              </a:rPr>
              <a:t>Local Lodge Committees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1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Americanism 13.022		Auditing 13.040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Drug Awareness 13.021		   Flag Day 2.030, 13.022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Hoop Shoot 13.021		   Lodge Activities 13.022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Membership 13.022	   Memorial Day 13.022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Elks National Foundation 13.022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Nat. Vet. Service 13.022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Public Relations 13.024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Community Activities 13.021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200" b="1" dirty="0"/>
              <a:t>Youth Activities 13.021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76A789-E539-4A06-AE03-83AFF2A8F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62" y="5476874"/>
            <a:ext cx="1150938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4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90E66C-09BF-46D8-843E-72059335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C5088-3B7D-4E81-AA11-B9036E8BE249}"/>
              </a:ext>
            </a:extLst>
          </p:cNvPr>
          <p:cNvSpPr txBox="1"/>
          <p:nvPr/>
        </p:nvSpPr>
        <p:spPr>
          <a:xfrm>
            <a:off x="404446" y="140676"/>
            <a:ext cx="9302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GL ORGANIZATIONAL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E0D32-7D54-4D5B-B767-95C03E945EF4}"/>
              </a:ext>
            </a:extLst>
          </p:cNvPr>
          <p:cNvSpPr txBox="1"/>
          <p:nvPr/>
        </p:nvSpPr>
        <p:spPr>
          <a:xfrm>
            <a:off x="404446" y="1093857"/>
            <a:ext cx="94605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u="sng" dirty="0"/>
              <a:t>Executive</a:t>
            </a:r>
            <a:r>
              <a:rPr lang="en-US" sz="3600" b="1" dirty="0"/>
              <a:t> – Includes PGERs, GER, DDGERs, Local Lodges Officers</a:t>
            </a:r>
          </a:p>
          <a:p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u="sng" dirty="0"/>
              <a:t>Judiciary</a:t>
            </a:r>
            <a:r>
              <a:rPr lang="en-US" sz="3600" b="1" dirty="0"/>
              <a:t> – Grand Forum, Judicial Committee, Trial Board, Local Lodge Forums And Mediators</a:t>
            </a:r>
          </a:p>
          <a:p>
            <a:endParaRPr lang="en-US" sz="3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u="sng" dirty="0"/>
              <a:t>Legislative</a:t>
            </a:r>
            <a:r>
              <a:rPr lang="en-US" sz="3600" b="1" dirty="0"/>
              <a:t> – Lodge Members Meeting In Convention, Members Of Local Lodges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D4657-377C-41CB-A89C-61FA85B77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39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430483-EF61-4A6A-9D24-158339AF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41F553-361F-43A3-A2DB-78679905A8A9}"/>
              </a:ext>
            </a:extLst>
          </p:cNvPr>
          <p:cNvSpPr txBox="1"/>
          <p:nvPr/>
        </p:nvSpPr>
        <p:spPr>
          <a:xfrm>
            <a:off x="609600" y="203200"/>
            <a:ext cx="942848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i="1" dirty="0">
                <a:solidFill>
                  <a:srgbClr val="FFFF00"/>
                </a:solidFill>
              </a:rPr>
              <a:t>Local Lodge Committees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There Are Specific Lodge Committees Which The ER Shall Appoint (13.020)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Committee Chairs Should Hold Regular Meetings,  Present Reports To The Lodge, And Document Committee Activities 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4400" b="1" i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altLang="en-US" sz="1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3A4CA-A7BD-4096-8CEF-C79C839C0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312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658B40-7F93-4190-A1DC-69640730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75DA3-CFFE-400B-B784-9E32A5DCCBFB}"/>
              </a:ext>
            </a:extLst>
          </p:cNvPr>
          <p:cNvSpPr txBox="1"/>
          <p:nvPr/>
        </p:nvSpPr>
        <p:spPr>
          <a:xfrm>
            <a:off x="406400" y="274290"/>
            <a:ext cx="946912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800" b="1" i="1" dirty="0">
                <a:solidFill>
                  <a:srgbClr val="FFFF00"/>
                </a:solidFill>
              </a:rPr>
              <a:t>Local Lodge Committees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Lodge-specific Committees Include: Sickness &amp; Distress, Bulletin, By-laws, Investigation, Indoctrination, Etc. 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600" b="1" dirty="0"/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Without Committee Work, The Lodge Has No Purpose Or Reason For Existence.  Committees Do The “Work Of </a:t>
            </a:r>
            <a:r>
              <a:rPr lang="en-US" altLang="en-US" sz="3600" b="1" dirty="0" err="1"/>
              <a:t>Elkdom</a:t>
            </a:r>
            <a:r>
              <a:rPr lang="en-US" altLang="en-US" sz="3600" b="1" dirty="0"/>
              <a:t>”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800" b="1" i="1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C9D79D5-7C25-4235-9CDB-A66A7006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71" y="5468244"/>
            <a:ext cx="1158129" cy="13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838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95C4-B435-4EE0-A3B5-1D5F1A299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88580-92DC-42C3-89CF-1D5BAB744F12}"/>
              </a:ext>
            </a:extLst>
          </p:cNvPr>
          <p:cNvSpPr txBox="1"/>
          <p:nvPr/>
        </p:nvSpPr>
        <p:spPr>
          <a:xfrm>
            <a:off x="325120" y="136160"/>
            <a:ext cx="10099040" cy="739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Standing Relief Committee</a:t>
            </a:r>
          </a:p>
          <a:p>
            <a:pPr algn="ctr"/>
            <a:endParaRPr lang="en-US" altLang="en-US" sz="4000" b="1" i="1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Consists Of Exalted Ruler, The 3 Chair Officers, Secretary &amp; Treasurer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3200" b="1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They Shall Examine The Merits Of All Cases Suggesting The Necessity Of Aid Or Relief</a:t>
            </a:r>
          </a:p>
          <a:p>
            <a:pPr algn="ctr">
              <a:lnSpc>
                <a:spcPct val="80000"/>
              </a:lnSpc>
            </a:pPr>
            <a:endParaRPr lang="en-US" altLang="en-US" sz="3200" b="1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Names Of Members Seeking Relief Should Be Confidential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3200" b="1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Lodge Must Vote On The Appropriations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3200" b="1" dirty="0"/>
          </a:p>
          <a:p>
            <a:pPr algn="ctr">
              <a:lnSpc>
                <a:spcPct val="80000"/>
              </a:lnSpc>
            </a:pPr>
            <a:r>
              <a:rPr lang="en-US" altLang="en-US" sz="3200" b="1" dirty="0"/>
              <a:t>Motion For Such Requests May Be Made By Any Member</a:t>
            </a:r>
          </a:p>
          <a:p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12328-23D4-4DA4-B28B-AD16490E5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81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84139D-34FD-4EAB-AAB4-7EEE44D6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39FFC-BB10-48E5-B2FB-B50C38D9EDF9}"/>
              </a:ext>
            </a:extLst>
          </p:cNvPr>
          <p:cNvSpPr txBox="1"/>
          <p:nvPr/>
        </p:nvSpPr>
        <p:spPr>
          <a:xfrm>
            <a:off x="0" y="0"/>
            <a:ext cx="10160000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i="1" dirty="0">
                <a:solidFill>
                  <a:srgbClr val="FFFF00"/>
                </a:solidFill>
              </a:rPr>
              <a:t>OFFICER POSITIONS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All Officer Positions Are Important!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Strong Leadership = A Strong Lodge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The Exalted Ruler Is The CEO And Is Ultimately Responsible For All Lodge Activity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All Officers Should Enforce 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“House Rules”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If You’re Not Sure Of Something, ASK! The PERs Are A Great Source Of Guidance</a:t>
            </a:r>
          </a:p>
          <a:p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531FF8-397E-47CF-9E2A-CC597DC6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126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6C4451-81BB-48E9-BE22-5F72DEA4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2E649-3514-4864-854D-4013F5D85F5B}"/>
              </a:ext>
            </a:extLst>
          </p:cNvPr>
          <p:cNvSpPr txBox="1"/>
          <p:nvPr/>
        </p:nvSpPr>
        <p:spPr>
          <a:xfrm>
            <a:off x="345440" y="117693"/>
            <a:ext cx="96520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PRESIDING JUSTICE </a:t>
            </a:r>
            <a:br>
              <a:rPr lang="en-US" altLang="en-US" sz="4800" b="1" i="1" dirty="0">
                <a:solidFill>
                  <a:srgbClr val="FFFF00"/>
                </a:solidFill>
              </a:rPr>
            </a:br>
            <a:r>
              <a:rPr lang="en-US" altLang="en-US" sz="4800" b="1" i="1" dirty="0">
                <a:solidFill>
                  <a:srgbClr val="FFFF00"/>
                </a:solidFill>
              </a:rPr>
              <a:t>OF THE SUBORDINATE FORUM</a:t>
            </a:r>
          </a:p>
          <a:p>
            <a:pPr algn="ctr"/>
            <a:endParaRPr lang="en-US" sz="2800" b="1" i="1" dirty="0"/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Appointed By The Exalted Ruler (13.020)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200" b="1" dirty="0"/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Should Be A Lawyer, If Available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b="1" dirty="0"/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/>
              <a:t>Need Not Be An Officer, Need Not Be Installed and Need Not Be A Member Of Your Lodge</a:t>
            </a:r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C0235-B653-4D6F-B80C-745D1628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6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16B042-3B51-45CE-9D94-218CD07B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056D5-5CC9-4A04-9035-2E48E9C07AF1}"/>
              </a:ext>
            </a:extLst>
          </p:cNvPr>
          <p:cNvSpPr txBox="1"/>
          <p:nvPr/>
        </p:nvSpPr>
        <p:spPr>
          <a:xfrm>
            <a:off x="386080" y="0"/>
            <a:ext cx="991616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Presiding Justice </a:t>
            </a:r>
            <a:br>
              <a:rPr lang="en-US" altLang="en-US" sz="4800" b="1" i="1" dirty="0">
                <a:solidFill>
                  <a:srgbClr val="FFFF00"/>
                </a:solidFill>
              </a:rPr>
            </a:br>
            <a:r>
              <a:rPr lang="en-US" altLang="en-US" sz="4800" b="1" i="1" dirty="0">
                <a:solidFill>
                  <a:srgbClr val="FFFF00"/>
                </a:solidFill>
              </a:rPr>
              <a:t>Of The Subordinate Forum</a:t>
            </a:r>
          </a:p>
          <a:p>
            <a:pPr algn="ctr"/>
            <a:endParaRPr lang="en-US" altLang="en-US" sz="2800" b="1" i="1" dirty="0">
              <a:solidFill>
                <a:srgbClr val="FFFF00"/>
              </a:solidFill>
            </a:endParaRP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Has Jurisdiction Over All Cases Involving An Offense Committed 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Against The “Laws Of The Order” By A Member Of The Lodge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b="1" dirty="0"/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Presides at Local Forum Hearings</a:t>
            </a:r>
          </a:p>
          <a:p>
            <a:pPr algn="ctr"/>
            <a:endParaRPr lang="en-US" altLang="en-US" sz="2800" b="1" i="1" dirty="0"/>
          </a:p>
          <a:p>
            <a:pPr algn="ctr"/>
            <a:endParaRPr lang="en-US" sz="1400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8A58A-E642-42F4-863E-BE372E38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44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EC9B16-FFF4-407B-B2A6-DBB73594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A0435-DAD9-4E7F-B084-21BAC56F96CC}"/>
              </a:ext>
            </a:extLst>
          </p:cNvPr>
          <p:cNvSpPr txBox="1"/>
          <p:nvPr/>
        </p:nvSpPr>
        <p:spPr>
          <a:xfrm>
            <a:off x="304800" y="201305"/>
            <a:ext cx="987552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Mediator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Need Not Be A Lawyer.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Should Have Knowledge Of Statutes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2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Should Understand Laws On Discrimination, Harassment, etc.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Should Refrain From Conversation With Anyone Involved In A Pending Case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1A33C9-77CC-49A0-BC52-BE701540E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285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BACA0-5719-4285-9CB9-BCF75D38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3A2A6-D7AE-4352-A62A-D1AFF81D1352}"/>
              </a:ext>
            </a:extLst>
          </p:cNvPr>
          <p:cNvSpPr txBox="1"/>
          <p:nvPr/>
        </p:nvSpPr>
        <p:spPr>
          <a:xfrm>
            <a:off x="304800" y="182880"/>
            <a:ext cx="97129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Mediator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Must Be Impartial Or Remove Themselves If They Can Not Be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Mediator Must Be Informed Within 2 Days Of The Filing Of A “Notice Of Intent”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Shall Set Up A Meeting Between The Accused And The Accuser Within 5 Days Of Filing Of Notice</a:t>
            </a:r>
          </a:p>
          <a:p>
            <a:pPr algn="ctr"/>
            <a:endParaRPr lang="en-US" altLang="en-US" sz="28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74FB4-E262-4005-83B9-22BBA96AD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0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67C604-56CA-4612-9CF0-4DF0634AB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B4A5A-A159-4D0C-8B34-28BAF2E29E4A}"/>
              </a:ext>
            </a:extLst>
          </p:cNvPr>
          <p:cNvSpPr txBox="1"/>
          <p:nvPr/>
        </p:nvSpPr>
        <p:spPr>
          <a:xfrm>
            <a:off x="426720" y="0"/>
            <a:ext cx="959104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Mediator</a:t>
            </a:r>
          </a:p>
          <a:p>
            <a:endParaRPr lang="en-US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Only The Mediator, The Accused, The Accuser, And Their “Council” Are Permitted To Attend The Mediation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No Record Of The Proceedings Of The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Mediation Are Kept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The Mediator MUST Control The Session</a:t>
            </a:r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AD8581-73DD-4F60-BC26-D15A7A20C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22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4B1BEE-9530-448A-B25A-38A66EC7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BB95B-AD03-42D2-8CBF-F8AE15F1F120}"/>
              </a:ext>
            </a:extLst>
          </p:cNvPr>
          <p:cNvSpPr txBox="1"/>
          <p:nvPr/>
        </p:nvSpPr>
        <p:spPr>
          <a:xfrm>
            <a:off x="508000" y="203200"/>
            <a:ext cx="95910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i="1" dirty="0">
                <a:solidFill>
                  <a:srgbClr val="FFFF00"/>
                </a:solidFill>
              </a:rPr>
              <a:t>Mediator</a:t>
            </a:r>
          </a:p>
          <a:p>
            <a:pPr algn="ctr"/>
            <a:endParaRPr lang="en-US" altLang="en-US" sz="4400" b="1" i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It Is The Objective Of Mediation That A Solution To The Issue Be Achieved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altLang="en-US" sz="3600" b="1" dirty="0"/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altLang="en-US" sz="3600" b="1" dirty="0"/>
              <a:t>At Conclusion, Mediator Must Submit A Written Statement To The Secretary Of His Findings - Resolved Or Unresolved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C6F31-4F08-427B-AF2B-032A92B41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0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69255-7E30-4109-BD7D-FB518CE1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99180D-184A-4C8A-9BCC-9322FBFBA2B3}"/>
              </a:ext>
            </a:extLst>
          </p:cNvPr>
          <p:cNvSpPr txBox="1"/>
          <p:nvPr/>
        </p:nvSpPr>
        <p:spPr>
          <a:xfrm>
            <a:off x="1172310" y="581547"/>
            <a:ext cx="9284676" cy="666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000" b="1" dirty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cs typeface="Times New Roman" panose="02020603050405020304" pitchFamily="18" charset="0"/>
              </a:rPr>
              <a:t>Provides Advice And Leadership 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u="sng" dirty="0">
                <a:cs typeface="Times New Roman" panose="02020603050405020304" pitchFamily="18" charset="0"/>
              </a:rPr>
              <a:t>To Help Your Lodge Succeed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cs typeface="Times New Roman" panose="02020603050405020304" pitchFamily="18" charset="0"/>
              </a:rPr>
              <a:t>State Sponsor (PGER)		State Association President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State Association Officers		PSP &amp; District Leaders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State VPs		State &amp; District Committee Chairs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State Association By-Laws		Training &amp; Information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State Project (Camp Barrett)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William </a:t>
            </a:r>
            <a:r>
              <a:rPr lang="en-US" sz="2800" b="1" dirty="0" err="1">
                <a:cs typeface="Times New Roman" panose="02020603050405020304" pitchFamily="18" charset="0"/>
              </a:rPr>
              <a:t>Jernick</a:t>
            </a:r>
            <a:r>
              <a:rPr lang="en-US" sz="2800" b="1" dirty="0">
                <a:cs typeface="Times New Roman" panose="02020603050405020304" pitchFamily="18" charset="0"/>
              </a:rPr>
              <a:t> Fund - IRS 501 (C) (3)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 dirty="0">
              <a:cs typeface="Times New Roman" panose="02020603050405020304" pitchFamily="18" charset="0"/>
            </a:endParaRPr>
          </a:p>
          <a:p>
            <a:pPr algn="ctr"/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D02F0-1E02-4A9E-A114-42A933E24C16}"/>
              </a:ext>
            </a:extLst>
          </p:cNvPr>
          <p:cNvSpPr txBox="1"/>
          <p:nvPr/>
        </p:nvSpPr>
        <p:spPr>
          <a:xfrm>
            <a:off x="1172310" y="0"/>
            <a:ext cx="8768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STATE ASSOCIATION STRUCTURE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48725B-4FB6-48FF-A126-E0BCFD49A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782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CC13D2-E4CD-4BDB-ADCC-CB7608BE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48176-B95F-440F-94F0-BE77448A83B9}"/>
              </a:ext>
            </a:extLst>
          </p:cNvPr>
          <p:cNvSpPr txBox="1"/>
          <p:nvPr/>
        </p:nvSpPr>
        <p:spPr>
          <a:xfrm>
            <a:off x="0" y="0"/>
            <a:ext cx="1038352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COMMITTEE OVERSIGHT - EXALTED RULER</a:t>
            </a:r>
          </a:p>
          <a:p>
            <a:pPr algn="ctr"/>
            <a:endParaRPr lang="en-US" sz="2000" b="1" dirty="0">
              <a:solidFill>
                <a:srgbClr val="FFFF00"/>
              </a:solidFill>
            </a:endParaRP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Auditing And Accounting Committee 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Accident Prevention Committee 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PERs Association 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Standing Relief Committee 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Ritual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Elks Camp Barrett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House Committee 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Building &amp; Grounds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D5801-D951-4C36-B036-A1E148DC5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769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2F26B0-A5FF-4914-B7A9-BBA5475CA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784FFF-ACC5-4568-AEB1-3D642442CA35}"/>
              </a:ext>
            </a:extLst>
          </p:cNvPr>
          <p:cNvSpPr txBox="1"/>
          <p:nvPr/>
        </p:nvSpPr>
        <p:spPr>
          <a:xfrm>
            <a:off x="284480" y="25360"/>
            <a:ext cx="9753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COMMITTEE OVERSIGHT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LEADING KNIGHT</a:t>
            </a:r>
          </a:p>
          <a:p>
            <a:endParaRPr lang="en-US" b="1" dirty="0"/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Americanism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Elks National Foundation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Flag Day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Memorial Day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Membership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Lodge Activities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Veterans Services</a:t>
            </a:r>
          </a:p>
          <a:p>
            <a:r>
              <a:rPr lang="en-US" b="1" dirty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F43452-53EA-44F3-9DA2-2EB4B93CF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5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7EFD6E-590D-48EF-ADBF-78CADC3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121BE-BB4F-41A0-B3B4-B81313029F07}"/>
              </a:ext>
            </a:extLst>
          </p:cNvPr>
          <p:cNvSpPr txBox="1"/>
          <p:nvPr/>
        </p:nvSpPr>
        <p:spPr>
          <a:xfrm>
            <a:off x="219075" y="223520"/>
            <a:ext cx="9859645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Committee Oversight - Loyal Knight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Activities Committee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Community Projects &amp; Activities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Youth Activities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Hoop Shoot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Soccer Shoot</a:t>
            </a:r>
          </a:p>
          <a:p>
            <a:pPr lvl="1"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Drug Awareness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Public Relations Committee</a:t>
            </a:r>
          </a:p>
          <a:p>
            <a:pPr marL="342900" indent="-3429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Scholarship Committee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19C49-A532-4903-8DF8-33C3C63D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309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8D2301-6CC2-4FBC-924E-18C045C67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8FD63-5DCF-4074-8968-401A6F2FD2C6}"/>
              </a:ext>
            </a:extLst>
          </p:cNvPr>
          <p:cNvSpPr txBox="1"/>
          <p:nvPr/>
        </p:nvSpPr>
        <p:spPr>
          <a:xfrm>
            <a:off x="406400" y="0"/>
            <a:ext cx="97942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COMMITTEE OVERSIGHT LECTURING KNIGHT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>
              <a:solidFill>
                <a:srgbClr val="FFFF00"/>
              </a:solidFill>
            </a:endParaRP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Government Relations Committee 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Food (Special Events) Committee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Bulletin Committee</a:t>
            </a:r>
          </a:p>
          <a:p>
            <a:pPr marL="571500" indent="-5715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Entertainment Committee </a:t>
            </a:r>
          </a:p>
          <a:p>
            <a:pPr algn="ctr"/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52B94-5FD2-419B-B701-E231C0F59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02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B4E901-FCFF-47CD-9824-CDF9E75D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4EDA6-8CBA-4498-B48A-9428953DBB71}"/>
              </a:ext>
            </a:extLst>
          </p:cNvPr>
          <p:cNvSpPr txBox="1"/>
          <p:nvPr/>
        </p:nvSpPr>
        <p:spPr>
          <a:xfrm>
            <a:off x="284480" y="0"/>
            <a:ext cx="9875520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i="1" dirty="0">
                <a:solidFill>
                  <a:srgbClr val="FFFF00"/>
                </a:solidFill>
              </a:rPr>
              <a:t>SOME PROBLEMS TO WATCH FOR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Failure To Maintain A Sound Financial Condition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Lodges Without Solid Officer Slates (PERs In Chairs)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Lack Of A PER Association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Non-Functioning Committees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Unauthorized Or Illegal Activities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Illegal Gambling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Using Dedicated/Charity Funds For Other Than What They Were Intended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Sexual Harassment And Discrimination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Club Operators Violating State Liquor Laws Not Following State ABC Guidelines </a:t>
            </a:r>
          </a:p>
          <a:p>
            <a:pPr marL="457200" indent="-457200" algn="ctr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3000" b="1" dirty="0"/>
              <a:t>House Rules Not Approved By Grand Lodge</a:t>
            </a:r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439EB-DE0E-45DC-8578-E37AB5A8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21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84667" y="254000"/>
            <a:ext cx="103716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FFFF00"/>
                </a:solidFill>
              </a:rPr>
              <a:t>ELKS SOCIAL MEDIA RULES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Nothing mean spirited, Hateful, libelous, obscene or Explicit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 personal attacks or profanity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Keep Lodge information off the web!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Don’t violate laws or encourage others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Nothing discriminatory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 photos of members drinking, smoking or anything harmful to the Elk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 photos of minors without signed consent from parents.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Never post the names of a child unless they are the reason for the photos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Don’t publish your bulletins or newsletters on a website open to the public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439EB-DE0E-45DC-8578-E37AB5A8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71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E97858-694B-4618-A9C0-CC0BAEE5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BED066-3382-4EAF-90E3-D140FAF8ACF9}"/>
              </a:ext>
            </a:extLst>
          </p:cNvPr>
          <p:cNvSpPr txBox="1"/>
          <p:nvPr/>
        </p:nvSpPr>
        <p:spPr>
          <a:xfrm>
            <a:off x="1" y="169333"/>
            <a:ext cx="1065953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</a:rPr>
              <a:t>FINANCIAL REPORTING SYSTEM (FRS)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</a:rPr>
              <a:t>Mandated by Grand Lodge Statute Section 13.040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white"/>
                </a:solidFill>
              </a:rPr>
              <a:t>Person in charge of FRS (usually Treasurer) </a:t>
            </a:r>
            <a:endParaRPr lang="en-US" sz="3200" b="1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Lodges that are compliant with FRS reporting are not required to have their financial statements reviewed or audited by an outside accountant for the Grand Lodge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 Lodges pays an annual user access fee of $165 per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Lodges do not have direct access to the data stored in FRS. Receive viewer access to FRS reports for an additional fee of 380.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ctr"/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9A07D8-3BD7-41C4-A976-85005C955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41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287868" y="180034"/>
            <a:ext cx="1027853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Submit budget report to FRS (usually due in May)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Lodges must use the Grand Lodge Uniform Chart of Accounts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 Monthly financial submissions are due by the third Friday of the following month. Late submissions, after an approved extension could be subject to fines of up to $100 per month for up to 5 months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Financial data submitted monthly to FRS is cumulative. This is so that changes made to prior month’s data will be captured. By the end of the year, this will be a very large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/>
              <a:t>Update budget projections if income is falling below anticipated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algn="ctr"/>
            <a:endParaRPr lang="en-US" sz="1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439EB-DE0E-45DC-8578-E37AB5A85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741" y="5361517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997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E1970F-5229-497C-8EC4-5C8DB5AC7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661E858-5FEC-4AD8-B914-31FE0D048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4" y="565538"/>
            <a:ext cx="7978775" cy="61197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8EE122-4CED-48FD-A913-3111791B36C0}"/>
              </a:ext>
            </a:extLst>
          </p:cNvPr>
          <p:cNvSpPr txBox="1"/>
          <p:nvPr/>
        </p:nvSpPr>
        <p:spPr>
          <a:xfrm>
            <a:off x="274320" y="-142240"/>
            <a:ext cx="92659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www.elks.org</a:t>
            </a:r>
            <a:endParaRPr lang="en-US" sz="4000" b="1" i="1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63CC2-7871-4741-B75D-3881DB68B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867" y="5222240"/>
            <a:ext cx="1363133" cy="16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527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6" y="270933"/>
            <a:ext cx="10188479" cy="641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663CC2-7871-4741-B75D-3881DB68B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475" y="5275157"/>
            <a:ext cx="1177925" cy="14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B49A5C-77FE-4F6E-8905-3A0CDAA5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7F3E49-5854-490E-BA84-73C3D33747C3}"/>
              </a:ext>
            </a:extLst>
          </p:cNvPr>
          <p:cNvSpPr txBox="1"/>
          <p:nvPr/>
        </p:nvSpPr>
        <p:spPr>
          <a:xfrm>
            <a:off x="609601" y="187568"/>
            <a:ext cx="940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LOCAL LODGE STRUCTURE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5C8B3-38D7-4408-9581-E9BAE8B0FE2F}"/>
              </a:ext>
            </a:extLst>
          </p:cNvPr>
          <p:cNvSpPr txBox="1"/>
          <p:nvPr/>
        </p:nvSpPr>
        <p:spPr>
          <a:xfrm>
            <a:off x="609601" y="895454"/>
            <a:ext cx="9401906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Operates Under Local By-laws &amp; GL Statues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Membership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Exalted Ruler (President)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Chair Officers (Vice Presidents)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Board of Directors/Trustees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Elected &amp; Appointed Officers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House Governing Body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Committees/Committee Chairs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+mj-lt"/>
                <a:cs typeface="Times New Roman" panose="02020603050405020304" pitchFamily="18" charset="0"/>
              </a:rPr>
              <a:t>IRS 501 (C) (8)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6346E-3379-4707-9A84-BB6D23BAF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37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FE8B27-EE64-4873-86D9-7A20893E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348D4C7F-9D93-415C-9793-4474A5C93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707886"/>
            <a:ext cx="8940800" cy="5902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08A8EC-995C-4675-BADE-B63476B0C534}"/>
              </a:ext>
            </a:extLst>
          </p:cNvPr>
          <p:cNvSpPr txBox="1"/>
          <p:nvPr/>
        </p:nvSpPr>
        <p:spPr>
          <a:xfrm>
            <a:off x="772050" y="0"/>
            <a:ext cx="93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www.mddedcelks.org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5B917-F8B8-4047-8C77-50024B996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9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E98AE-4A4F-4F35-B2D6-70BC60E6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1AF2D4-D864-4463-90C9-CE2B05ED57CB}"/>
              </a:ext>
            </a:extLst>
          </p:cNvPr>
          <p:cNvSpPr txBox="1"/>
          <p:nvPr/>
        </p:nvSpPr>
        <p:spPr>
          <a:xfrm>
            <a:off x="504496" y="252247"/>
            <a:ext cx="949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www.cdc.gov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1DEB9EB-878C-4039-8A50-154F5EDDB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86" y="1021688"/>
            <a:ext cx="7669718" cy="5821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BABFE-952B-4EF2-A3DE-4024187AA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0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DFA630-234B-4B94-9675-1B80C6849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DF21E8-FDB7-413D-896E-0A3B7D964F82}"/>
              </a:ext>
            </a:extLst>
          </p:cNvPr>
          <p:cNvSpPr txBox="1"/>
          <p:nvPr/>
        </p:nvSpPr>
        <p:spPr>
          <a:xfrm>
            <a:off x="315310" y="0"/>
            <a:ext cx="10089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www.coronavirus.maryland.gov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74D70B-92BD-4984-BCB6-4F6470F56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769441"/>
            <a:ext cx="9844690" cy="6088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04DFF0-D04C-4426-8A8E-8E50DCDD0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704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D40357-156F-402F-976C-95F2E90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491205D-4D4C-477E-A52E-E8A421AC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711131"/>
            <a:ext cx="8432800" cy="6143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1FCB0-FEFB-4ECD-A534-E0FBAF78345B}"/>
              </a:ext>
            </a:extLst>
          </p:cNvPr>
          <p:cNvSpPr txBox="1"/>
          <p:nvPr/>
        </p:nvSpPr>
        <p:spPr>
          <a:xfrm>
            <a:off x="894190" y="3245"/>
            <a:ext cx="983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www.coronavirus.delaware.gov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B0E7F-338F-4A8A-AD6E-504809E08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56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D5BB57-37E0-4F85-AE87-0C893AB5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0FB521-B1BE-4329-815D-5970607D07EE}"/>
              </a:ext>
            </a:extLst>
          </p:cNvPr>
          <p:cNvSpPr txBox="1"/>
          <p:nvPr/>
        </p:nvSpPr>
        <p:spPr>
          <a:xfrm>
            <a:off x="304800" y="0"/>
            <a:ext cx="979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LEARN TO PROTECT YOUR LODGE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56A6D36-19B6-43A1-A335-ED3EA2E8D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886"/>
            <a:ext cx="5201920" cy="6150114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82D3B40-1CBD-45D6-8706-A7A8BCD64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920" y="707886"/>
            <a:ext cx="4897119" cy="61501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5C3130-CA99-407E-BB29-746FD3C57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15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7EFD6E-590D-48EF-ADBF-78CADC3E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121BE-BB4F-41A0-B3B4-B81313029F07}"/>
              </a:ext>
            </a:extLst>
          </p:cNvPr>
          <p:cNvSpPr txBox="1"/>
          <p:nvPr/>
        </p:nvSpPr>
        <p:spPr>
          <a:xfrm>
            <a:off x="0" y="655320"/>
            <a:ext cx="985964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The Fraternal Committee:</a:t>
            </a: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>
                <a:solidFill>
                  <a:srgbClr val="FFFF00"/>
                </a:solidFill>
              </a:rPr>
              <a:t>Indoctrination/Orientation</a:t>
            </a:r>
            <a:endParaRPr lang="en-US" sz="4400" b="1" dirty="0">
              <a:solidFill>
                <a:srgbClr val="FFFF00"/>
              </a:solidFill>
            </a:endParaRP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Of </a:t>
            </a:r>
          </a:p>
          <a:p>
            <a:pPr algn="ctr"/>
            <a:r>
              <a:rPr lang="en-US" sz="4400" b="1" dirty="0">
                <a:solidFill>
                  <a:srgbClr val="FFFF00"/>
                </a:solidFill>
              </a:rPr>
              <a:t>Candidates</a:t>
            </a:r>
          </a:p>
          <a:p>
            <a:pPr algn="ctr"/>
            <a:endParaRPr lang="en-US" sz="4400" b="1" dirty="0">
              <a:solidFill>
                <a:srgbClr val="FFFF00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19C49-A532-4903-8DF8-33C3C63D1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811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E79E86-7E1E-4F5F-87F5-345BEAE9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BE55D-8EB4-449E-96D9-87D372B89614}"/>
              </a:ext>
            </a:extLst>
          </p:cNvPr>
          <p:cNvSpPr txBox="1"/>
          <p:nvPr/>
        </p:nvSpPr>
        <p:spPr>
          <a:xfrm>
            <a:off x="589280" y="0"/>
            <a:ext cx="9408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/>
              <a:t>www.elkscampbarrett.org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0E1D16-288A-4E38-91CC-F72EBCECE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428" y="769441"/>
            <a:ext cx="7745293" cy="6088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351E04-7196-4D41-8759-485953C06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965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0C03B2-2259-4E4A-B277-59187D88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71A97F-55A1-4B97-B581-1CD668E07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3" y="1280160"/>
            <a:ext cx="3356196" cy="40274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843D94-AE33-4620-AF33-849930DBE6F1}"/>
              </a:ext>
            </a:extLst>
          </p:cNvPr>
          <p:cNvSpPr txBox="1"/>
          <p:nvPr/>
        </p:nvSpPr>
        <p:spPr>
          <a:xfrm>
            <a:off x="4409440" y="1280160"/>
            <a:ext cx="5648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i="1" dirty="0">
              <a:solidFill>
                <a:srgbClr val="FFFF00"/>
              </a:solidFill>
            </a:endParaRPr>
          </a:p>
          <a:p>
            <a:r>
              <a:rPr lang="en-US" sz="4800" b="1" i="1" dirty="0">
                <a:solidFill>
                  <a:srgbClr val="FFFF00"/>
                </a:solidFill>
              </a:rPr>
              <a:t>PLANNING</a:t>
            </a:r>
          </a:p>
          <a:p>
            <a:r>
              <a:rPr lang="en-US" sz="4800" b="1" i="1" dirty="0">
                <a:solidFill>
                  <a:srgbClr val="FFFF00"/>
                </a:solidFill>
              </a:rPr>
              <a:t>AND </a:t>
            </a:r>
          </a:p>
          <a:p>
            <a:r>
              <a:rPr lang="en-US" sz="4800" b="1" i="1" dirty="0">
                <a:solidFill>
                  <a:srgbClr val="FFFF00"/>
                </a:solidFill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162735522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5FE662-F9F7-4C2F-9BC8-261E1ED4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F92A0-C8D9-401B-9423-23EEA4498C1E}"/>
              </a:ext>
            </a:extLst>
          </p:cNvPr>
          <p:cNvSpPr txBox="1"/>
          <p:nvPr/>
        </p:nvSpPr>
        <p:spPr>
          <a:xfrm>
            <a:off x="264160" y="0"/>
            <a:ext cx="1018031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IMPORTANCE OF PLANNING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AND BUDGETING </a:t>
            </a:r>
          </a:p>
          <a:p>
            <a:endParaRPr lang="en-US" sz="4400" dirty="0">
              <a:solidFill>
                <a:srgbClr val="FF0000"/>
              </a:solidFill>
            </a:endParaRPr>
          </a:p>
          <a:p>
            <a:pPr algn="ctr"/>
            <a:r>
              <a:rPr lang="en-US" sz="4400" dirty="0"/>
              <a:t>“</a:t>
            </a:r>
            <a:r>
              <a:rPr lang="en-US" sz="4400" b="1" dirty="0"/>
              <a:t>In Preparing For Battle I Have Always Found That Plans Are Useless, But Planning Is Indispensable.”  </a:t>
            </a:r>
            <a:endParaRPr lang="en-US" sz="4400" b="1" dirty="0">
              <a:solidFill>
                <a:srgbClr val="58C1BA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sz="44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44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General Dwight D. Eisenhower </a:t>
            </a:r>
            <a:endParaRPr lang="en-US" sz="44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B29B7-D937-4DD4-89FD-2CDE78632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327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25A96D-EB11-43E1-940E-0A2A4709E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CCB4C-9A77-426B-BEA5-E36051DE7033}"/>
              </a:ext>
            </a:extLst>
          </p:cNvPr>
          <p:cNvSpPr txBox="1"/>
          <p:nvPr/>
        </p:nvSpPr>
        <p:spPr>
          <a:xfrm>
            <a:off x="487680" y="142240"/>
            <a:ext cx="989584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Annual Calendar Development</a:t>
            </a:r>
          </a:p>
          <a:p>
            <a:endParaRPr lang="en-US" sz="1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Plan</a:t>
            </a:r>
            <a:r>
              <a:rPr lang="en-US" sz="3000" b="1" dirty="0">
                <a:cs typeface="Arial"/>
              </a:rPr>
              <a:t> your entire year on a calendar with your officers and committee members</a:t>
            </a:r>
            <a:endParaRPr lang="en-US" sz="3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cs typeface="Arial"/>
              </a:rPr>
              <a:t>Begin with GL Calendar </a:t>
            </a:r>
            <a:r>
              <a:rPr lang="en-US" sz="3000" b="1" i="1" dirty="0">
                <a:cs typeface="Arial"/>
              </a:rPr>
              <a:t>already</a:t>
            </a:r>
            <a:r>
              <a:rPr lang="en-US" sz="3000" b="1" dirty="0">
                <a:cs typeface="Arial"/>
              </a:rPr>
              <a:t> populated with Grand Lodge events on specific dates</a:t>
            </a:r>
            <a:endParaRPr lang="en-US" sz="3000" b="1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Use Exalted Ruler, Lodge Officers, Committee Members Handbook</a:t>
            </a:r>
            <a:endParaRPr lang="en-US" sz="3000" b="1" dirty="0">
              <a:cs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Use State Association Directory for future events</a:t>
            </a:r>
            <a:r>
              <a:rPr lang="en-US" sz="3000" b="1" dirty="0">
                <a:cs typeface="Arial"/>
              </a:rPr>
              <a:t> – know the conference and workshop dates – plan local lodge events around them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/>
              <a:t>Use local Lodge knowledge to plan meetings, events, and activities</a:t>
            </a:r>
            <a:endParaRPr lang="en-US" sz="3000" b="1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1500F-DC23-4857-8B46-497BFEECD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8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697A6A-5D02-4213-8357-FFEEB73A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10F3A9-C1DD-499A-9664-9FC78190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87" y="631824"/>
            <a:ext cx="2843213" cy="34118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40C4DB-C6E6-478E-9704-47A8983425E0}"/>
              </a:ext>
            </a:extLst>
          </p:cNvPr>
          <p:cNvSpPr txBox="1"/>
          <p:nvPr/>
        </p:nvSpPr>
        <p:spPr>
          <a:xfrm>
            <a:off x="731520" y="875664"/>
            <a:ext cx="90973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LEADERSHIP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AND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VOLUNTEERISM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Leadership is the capacity or ability to lead others.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7EC5F-9572-4559-B5AB-D82B24D23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324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8E7D30-CB10-4162-988B-D04AFF9E1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7CF044-C291-472D-8C53-C19EA3B3567A}"/>
              </a:ext>
            </a:extLst>
          </p:cNvPr>
          <p:cNvSpPr txBox="1"/>
          <p:nvPr/>
        </p:nvSpPr>
        <p:spPr>
          <a:xfrm>
            <a:off x="528320" y="0"/>
            <a:ext cx="977392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</a:rPr>
              <a:t>List of References</a:t>
            </a:r>
            <a:endParaRPr lang="en-US" sz="3200" i="1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Grand Lodge Statutes 2020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Elks Drug Awareness Manual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ENVSC Manual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Guide For The Board Of Directors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House Committee Handbook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Membership Program and Planning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dirty="0"/>
              <a:t>All are available at </a:t>
            </a:r>
            <a:r>
              <a:rPr lang="en-US" sz="3600" dirty="0">
                <a:hlinkClick r:id="rId2"/>
              </a:rPr>
              <a:t>www.elks.org</a:t>
            </a:r>
            <a:r>
              <a:rPr lang="en-US" sz="3600" dirty="0"/>
              <a:t> or </a:t>
            </a:r>
            <a:r>
              <a:rPr lang="en-US" sz="3600" dirty="0">
                <a:hlinkClick r:id="rId3"/>
              </a:rPr>
              <a:t>www.mddedcelks.org</a:t>
            </a:r>
            <a:endParaRPr lang="en-US" sz="36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4800" dirty="0"/>
          </a:p>
          <a:p>
            <a:pPr algn="ctr"/>
            <a:endParaRPr lang="en-US" sz="44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490DA0-EFF8-44D5-8433-9E99EC970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584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59D224-DE98-49AF-90FF-316D6F8AB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703A85-DF5D-41CE-A9C3-F6C932180318}"/>
              </a:ext>
            </a:extLst>
          </p:cNvPr>
          <p:cNvSpPr txBox="1"/>
          <p:nvPr/>
        </p:nvSpPr>
        <p:spPr>
          <a:xfrm>
            <a:off x="223520" y="374317"/>
            <a:ext cx="916432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List of References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ERs, Officers and Committee Members Manual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Rituals of Local Lodges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Youth Activities Programs Manual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Uniform Chart of Accounts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/>
              <a:t>Auditing and Accounting Manual</a:t>
            </a:r>
            <a:endParaRPr lang="en-US" sz="1800" b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All are available at </a:t>
            </a:r>
            <a:r>
              <a:rPr lang="en-US" sz="3600" b="1" dirty="0">
                <a:hlinkClick r:id="rId2"/>
              </a:rPr>
              <a:t>www.elks.org</a:t>
            </a:r>
            <a:r>
              <a:rPr lang="en-US" sz="3600" b="1" dirty="0"/>
              <a:t> or </a:t>
            </a:r>
            <a:r>
              <a:rPr lang="en-US" sz="3600" b="1" dirty="0">
                <a:hlinkClick r:id="rId3"/>
              </a:rPr>
              <a:t>www.mddedcelks.org</a:t>
            </a:r>
            <a:endParaRPr lang="en-US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BBA5E-0ED1-4DBA-96D6-92A2BD9DA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659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E1785A-EE59-42A7-AB8D-6D20F0A0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EDD410-C37A-42D3-88DC-58F5872C6BE8}"/>
              </a:ext>
            </a:extLst>
          </p:cNvPr>
          <p:cNvSpPr txBox="1"/>
          <p:nvPr/>
        </p:nvSpPr>
        <p:spPr>
          <a:xfrm>
            <a:off x="508000" y="223520"/>
            <a:ext cx="93878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ADDITIONAL REFERENCES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Local Lodge By-Laws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MD, DE &amp; DC Elks Assn By-Laws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Manual For The Secretary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Elks.org User Manual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Grand Lodge Program 2021-2022</a:t>
            </a:r>
          </a:p>
          <a:p>
            <a:endParaRPr lang="en-US" sz="3600" b="1" dirty="0"/>
          </a:p>
          <a:p>
            <a:r>
              <a:rPr lang="en-US" sz="4000" dirty="0"/>
              <a:t>All are available at </a:t>
            </a:r>
            <a:r>
              <a:rPr lang="en-US" sz="4000" dirty="0">
                <a:hlinkClick r:id="rId2"/>
              </a:rPr>
              <a:t>www.elks.org</a:t>
            </a:r>
            <a:r>
              <a:rPr lang="en-US" sz="4000" dirty="0"/>
              <a:t> or </a:t>
            </a:r>
            <a:r>
              <a:rPr lang="en-US" sz="4000" dirty="0">
                <a:hlinkClick r:id="rId3"/>
              </a:rPr>
              <a:t>www.mddedcelks.org</a:t>
            </a:r>
            <a:endParaRPr lang="en-US" sz="4000" dirty="0"/>
          </a:p>
          <a:p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8A35A-62A1-4514-B4B3-7DE42D1FF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37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1BD6EE-57AA-47D6-86B6-E15CDAE8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8D84D6-8D3D-4B04-B209-63DCFBE8E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" y="1447800"/>
            <a:ext cx="3351107" cy="40213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605F8E-CABD-400C-825C-5CCFCB1F3249}"/>
              </a:ext>
            </a:extLst>
          </p:cNvPr>
          <p:cNvSpPr txBox="1"/>
          <p:nvPr/>
        </p:nvSpPr>
        <p:spPr>
          <a:xfrm>
            <a:off x="4409440" y="1828800"/>
            <a:ext cx="524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TRAINING CLOSE-OUT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97D519-5F98-43E1-8433-A8EFC809E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502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4E704-9F39-4E10-8273-1259DCD72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C9B84-4BA4-4509-A8B7-07E64C6ADE85}"/>
              </a:ext>
            </a:extLst>
          </p:cNvPr>
          <p:cNvSpPr txBox="1"/>
          <p:nvPr/>
        </p:nvSpPr>
        <p:spPr>
          <a:xfrm>
            <a:off x="447150" y="0"/>
            <a:ext cx="999744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TRAINING TAKE-AWAYS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Critically Think Through Tough Decisions Using The Overall Elks Organizational Intent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Why Are We An Organization?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Who Are Our Stakeholders?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How Do We Interact With Our Stakeholders?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Plan Your Year For Optimal Chance At Success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Use An Annual Calendar To Plan Your Year – GL Dates, SA Dates, LL Dates (All Important)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Every Year; Plan For 5 Years – Leadership = Vision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Involve The Successive Leadership So There Is 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Buy-in To Continue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Meet With Officers </a:t>
            </a:r>
            <a:r>
              <a:rPr lang="en-US" sz="2800" b="1" i="1" dirty="0"/>
              <a:t>At Least </a:t>
            </a:r>
            <a:r>
              <a:rPr lang="en-US" sz="2800" b="1" dirty="0"/>
              <a:t>Monthly, But Bi-weekly If Possible, To Keep Communication Open</a:t>
            </a:r>
          </a:p>
          <a:p>
            <a:pPr algn="ctr"/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5B7F9-0C30-45CA-9C66-5FE2B22EA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344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FC9489-D78A-459D-B5DC-FD571CB76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C336AB-14F6-419C-9E76-A06916BF17FB}"/>
              </a:ext>
            </a:extLst>
          </p:cNvPr>
          <p:cNvSpPr txBox="1"/>
          <p:nvPr/>
        </p:nvSpPr>
        <p:spPr>
          <a:xfrm>
            <a:off x="386080" y="0"/>
            <a:ext cx="973328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</a:rPr>
              <a:t>TRAINING TAKE-AWAYS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Use Grand Lodge Resources – All On </a:t>
            </a:r>
            <a:r>
              <a:rPr lang="en-US" sz="2600" b="1" dirty="0" err="1">
                <a:hlinkClick r:id="rId2"/>
              </a:rPr>
              <a:t>Www.Elks.Org</a:t>
            </a:r>
            <a:endParaRPr lang="en-US" sz="2600" b="1" dirty="0"/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Especially Exalted Ruler, Lodge Officers, And Committee Members Manual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List Of Resources Handout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Essential To Familiarize Yourself With GL Website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Committees Are Important As Spokes On A Wheel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Lodge Success Is The Hub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Membership And Financial Stability Are The Foundation</a:t>
            </a:r>
          </a:p>
          <a:p>
            <a:pPr marL="914400" lvl="1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Community Outreach Within Committee Programs Create More Membership And Financial Stability – Continuous Loop</a:t>
            </a:r>
          </a:p>
          <a:p>
            <a:pPr marL="457200" indent="-4572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600" b="1" dirty="0"/>
              <a:t>Have Fun With Your Team!!!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4000" b="1" i="1" dirty="0"/>
          </a:p>
          <a:p>
            <a:pPr algn="ctr"/>
            <a:endParaRPr lang="en-US" sz="40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137AB5-4F2B-4F84-9684-4F55E9B2C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9494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B9C430-9B36-4E31-A53A-22769D51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BA92D-6DFE-4386-B4FC-F7F19D47C7DC}"/>
              </a:ext>
            </a:extLst>
          </p:cNvPr>
          <p:cNvSpPr txBox="1"/>
          <p:nvPr/>
        </p:nvSpPr>
        <p:spPr>
          <a:xfrm>
            <a:off x="1158128" y="162560"/>
            <a:ext cx="87173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</a:rPr>
              <a:t>Training Survey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Give us the </a:t>
            </a:r>
            <a:r>
              <a:rPr lang="en-US" sz="2800" b="1" dirty="0" err="1"/>
              <a:t>The</a:t>
            </a:r>
            <a:r>
              <a:rPr lang="en-US" sz="2800" b="1" dirty="0"/>
              <a:t> Good, The Bad, and The Ugly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This committee wants to continuously improve</a:t>
            </a:r>
          </a:p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Please take a few minutes to complete</a:t>
            </a:r>
          </a:p>
          <a:p>
            <a:pPr algn="ctr"/>
            <a:endParaRPr lang="en-US" sz="4800" b="1" i="1" dirty="0"/>
          </a:p>
          <a:p>
            <a:pPr algn="ctr"/>
            <a:endParaRPr lang="en-US" sz="4800" b="1" i="1" dirty="0"/>
          </a:p>
        </p:txBody>
      </p:sp>
      <p:pic>
        <p:nvPicPr>
          <p:cNvPr id="4" name="Picture 2" descr="Image result for clint eastwood good bad ugly">
            <a:extLst>
              <a:ext uri="{FF2B5EF4-FFF2-40B4-BE49-F238E27FC236}">
                <a16:creationId xmlns:a16="http://schemas.microsoft.com/office/drawing/2014/main" id="{5DABA90C-67B5-4F22-BD23-5DF6E55E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3039851"/>
            <a:ext cx="7362125" cy="34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78B6B3-72B3-4FF6-BDCF-A180B68E1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5505450"/>
            <a:ext cx="11271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73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4C1C44-E50E-4369-BBCE-71C975C57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25F5F35D-33B6-4DC5-9816-7CFCA4F09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815849"/>
            <a:ext cx="2905760" cy="3486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0E861-8D90-4EBB-822A-2E6BE2B3ECD7}"/>
              </a:ext>
            </a:extLst>
          </p:cNvPr>
          <p:cNvSpPr txBox="1"/>
          <p:nvPr/>
        </p:nvSpPr>
        <p:spPr>
          <a:xfrm>
            <a:off x="3086100" y="90679"/>
            <a:ext cx="741128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Thank You For Your Time and Attention. </a:t>
            </a:r>
          </a:p>
          <a:p>
            <a:pPr algn="ctr"/>
            <a:r>
              <a:rPr lang="en-US" sz="4800" b="1" dirty="0"/>
              <a:t>I Can Be Reached at 240-508-8636 Or </a:t>
            </a:r>
            <a:r>
              <a:rPr lang="en-US" sz="4800" b="1" dirty="0">
                <a:hlinkClick r:id="rId3"/>
              </a:rPr>
              <a:t>rrivituso@hotmail.com</a:t>
            </a:r>
            <a:endParaRPr lang="en-US" sz="4800" b="1" dirty="0"/>
          </a:p>
          <a:p>
            <a:pPr algn="ctr"/>
            <a:endParaRPr lang="en-US" sz="3200" b="1" dirty="0"/>
          </a:p>
          <a:p>
            <a:pPr algn="ctr"/>
            <a:r>
              <a:rPr lang="en-US" sz="4800" b="1" dirty="0"/>
              <a:t>Renee’ </a:t>
            </a:r>
            <a:r>
              <a:rPr lang="en-US" sz="4800" b="1" dirty="0" err="1"/>
              <a:t>Rivituso,PDDGER</a:t>
            </a:r>
            <a:endParaRPr lang="en-US" sz="4800" b="1" dirty="0"/>
          </a:p>
          <a:p>
            <a:pPr algn="ctr"/>
            <a:r>
              <a:rPr lang="en-US" sz="4800" b="1" dirty="0"/>
              <a:t>Elks Training Chair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4016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9E7092-E6F9-4180-9919-AC7EDB39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MD, DE and DC ELKS Association - MARCH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FC3AE-79F8-46EE-8E76-0DD129B6E139}"/>
              </a:ext>
            </a:extLst>
          </p:cNvPr>
          <p:cNvSpPr txBox="1"/>
          <p:nvPr/>
        </p:nvSpPr>
        <p:spPr>
          <a:xfrm>
            <a:off x="304799" y="308515"/>
            <a:ext cx="9936480" cy="555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4000" b="1" i="1" dirty="0">
                <a:solidFill>
                  <a:srgbClr val="FFFF00"/>
                </a:solidFill>
              </a:rPr>
              <a:t>Who Are Our Leaders?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 marL="571500" indent="-57150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Lodge Officers</a:t>
            </a:r>
          </a:p>
          <a:p>
            <a:pPr marL="571500" indent="-57150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Committee Chairpersons</a:t>
            </a:r>
          </a:p>
          <a:p>
            <a:pPr marL="571500" indent="-57150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GER, DD, SP, VP, ER, PERs, </a:t>
            </a:r>
          </a:p>
          <a:p>
            <a:pPr marL="571500" indent="-571500"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4000" b="1" dirty="0"/>
              <a:t>PSPs, PVPs, PDDs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600" b="1" u="sng" dirty="0"/>
              <a:t>ALL MUST TAKE A LEADERSHIP ROLE FOR US                TO BE SUCCESSFUL</a:t>
            </a:r>
          </a:p>
          <a:p>
            <a:pPr algn="ctr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E7D3D7-B6CD-4563-9CDC-B51A9C39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0" y="5410200"/>
            <a:ext cx="1206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1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4570</TotalTime>
  <Words>4091</Words>
  <Application>Microsoft Office PowerPoint</Application>
  <PresentationFormat>Widescreen</PresentationFormat>
  <Paragraphs>696</Paragraphs>
  <Slides>87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4" baseType="lpstr">
      <vt:lpstr>Arial</vt:lpstr>
      <vt:lpstr>Arial Rounded MT Bold</vt:lpstr>
      <vt:lpstr>Calibri</vt:lpstr>
      <vt:lpstr>Century Gothic</vt:lpstr>
      <vt:lpstr>Wingdings</vt:lpstr>
      <vt:lpstr>Wingdings 3</vt:lpstr>
      <vt:lpstr>Ion</vt:lpstr>
      <vt:lpstr>   ELKS LEADERSHIP TRAINING </vt:lpstr>
      <vt:lpstr>PowerPoint Presentation</vt:lpstr>
      <vt:lpstr>WHY DOES THE ORDER OF ELKS EXIST?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Patterson</dc:creator>
  <cp:lastModifiedBy>Joseph McGeeney</cp:lastModifiedBy>
  <cp:revision>100</cp:revision>
  <cp:lastPrinted>2021-03-05T22:52:48Z</cp:lastPrinted>
  <dcterms:created xsi:type="dcterms:W3CDTF">2021-02-11T00:26:53Z</dcterms:created>
  <dcterms:modified xsi:type="dcterms:W3CDTF">2021-12-01T05:59:19Z</dcterms:modified>
</cp:coreProperties>
</file>