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839" r:id="rId2"/>
    <p:sldMasterId id="2147483861" r:id="rId3"/>
    <p:sldMasterId id="2147483849" r:id="rId4"/>
    <p:sldMasterId id="2147483859" r:id="rId5"/>
    <p:sldMasterId id="2147483813" r:id="rId6"/>
  </p:sldMasterIdLst>
  <p:notesMasterIdLst>
    <p:notesMasterId r:id="rId11"/>
  </p:notesMasterIdLst>
  <p:handoutMasterIdLst>
    <p:handoutMasterId r:id="rId12"/>
  </p:handoutMasterIdLst>
  <p:sldIdLst>
    <p:sldId id="280" r:id="rId7"/>
    <p:sldId id="310" r:id="rId8"/>
    <p:sldId id="312" r:id="rId9"/>
    <p:sldId id="311" r:id="rId10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6">
          <p15:clr>
            <a:srgbClr val="A4A3A4"/>
          </p15:clr>
        </p15:guide>
        <p15:guide id="2" orient="horz" pos="3768">
          <p15:clr>
            <a:srgbClr val="A4A3A4"/>
          </p15:clr>
        </p15:guide>
        <p15:guide id="3" pos="2874">
          <p15:clr>
            <a:srgbClr val="A4A3A4"/>
          </p15:clr>
        </p15:guide>
        <p15:guide id="4" pos="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son, Trent (US) (Contractor)" initials="MT((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518E8"/>
    <a:srgbClr val="3300E7"/>
    <a:srgbClr val="6600FF"/>
    <a:srgbClr val="002060"/>
    <a:srgbClr val="1C295B"/>
    <a:srgbClr val="000000"/>
    <a:srgbClr val="FF9900"/>
    <a:srgbClr val="E949D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5" autoAdjust="0"/>
    <p:restoredTop sz="92485" autoAdjust="0"/>
  </p:normalViewPr>
  <p:slideViewPr>
    <p:cSldViewPr snapToGrid="0" showGuides="1">
      <p:cViewPr varScale="1">
        <p:scale>
          <a:sx n="80" d="100"/>
          <a:sy n="80" d="100"/>
        </p:scale>
        <p:origin x="60" y="591"/>
      </p:cViewPr>
      <p:guideLst>
        <p:guide orient="horz" pos="866"/>
        <p:guide orient="horz" pos="3768"/>
        <p:guide pos="2874"/>
        <p:guide pos="849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3198" y="564"/>
      </p:cViewPr>
      <p:guideLst>
        <p:guide orient="horz" pos="2929"/>
        <p:guide pos="2208"/>
        <p:guide orient="horz"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33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63" y="2404173"/>
            <a:ext cx="5139674" cy="61404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5767" rIns="93169" bIns="45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6775" y="190500"/>
            <a:ext cx="2741613" cy="2055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151726" y="5055739"/>
            <a:ext cx="6632219" cy="5726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226" tIns="46113" rIns="92226" bIns="46113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 dirty="0">
                <a:solidFill>
                  <a:srgbClr val="C00000"/>
                </a:solidFill>
              </a:rPr>
              <a:t>FY2009 New data coming January 2011</a:t>
            </a:r>
          </a:p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 dirty="0">
                <a:solidFill>
                  <a:srgbClr val="C00000"/>
                </a:solidFill>
              </a:rPr>
              <a:t>Source: NAE NAVAIR Current Readiness Performance Agreement</a:t>
            </a:r>
          </a:p>
        </p:txBody>
      </p:sp>
    </p:spTree>
    <p:extLst>
      <p:ext uri="{BB962C8B-B14F-4D97-AF65-F5344CB8AC3E}">
        <p14:creationId xmlns:p14="http://schemas.microsoft.com/office/powerpoint/2010/main" val="10913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437" y="8773324"/>
            <a:ext cx="3038372" cy="461172"/>
          </a:xfrm>
          <a:prstGeom prst="rect">
            <a:avLst/>
          </a:prstGeom>
        </p:spPr>
        <p:txBody>
          <a:bodyPr lIns="91650" tIns="45825" rIns="91650" bIns="45825"/>
          <a:lstStyle/>
          <a:p>
            <a:fld id="{371F7FB6-FC13-4F93-B29B-B41D96B05C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8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Brief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517515" y="5679440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1C295B"/>
                </a:solidFill>
                <a:latin typeface="Arial Narrow" pitchFamily="34" charset="0"/>
              </a:rPr>
              <a:t>Presented by: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439025" y="5380313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 dirty="0">
                <a:latin typeface="+mn-lt"/>
              </a:rPr>
              <a:t>Day Month Year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4170521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3040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3040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3040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3040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104A-6542-48F3-AE7F-8CC2CBFDD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044A7-9D72-4756-BB37-ADB10B868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10153" y="2450828"/>
            <a:ext cx="7033845" cy="814886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Transition title slide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68536" y="113134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184673" y="125506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07576" y="101659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6819" y="99431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Rounded Rectangle 13"/>
          <p:cNvSpPr/>
          <p:nvPr userDrawn="1"/>
        </p:nvSpPr>
        <p:spPr>
          <a:xfrm>
            <a:off x="164945" y="393550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181082" y="405922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3985" y="382075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3228" y="379847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Rounded Rectangle 17"/>
          <p:cNvSpPr/>
          <p:nvPr userDrawn="1"/>
        </p:nvSpPr>
        <p:spPr>
          <a:xfrm>
            <a:off x="4656294" y="112775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half" idx="17"/>
          </p:nvPr>
        </p:nvSpPr>
        <p:spPr>
          <a:xfrm>
            <a:off x="4672431" y="125147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ounded Rectangle 19"/>
          <p:cNvSpPr/>
          <p:nvPr userDrawn="1"/>
        </p:nvSpPr>
        <p:spPr>
          <a:xfrm>
            <a:off x="4595334" y="101300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84577" y="99072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Rounded Rectangle 21"/>
          <p:cNvSpPr/>
          <p:nvPr userDrawn="1"/>
        </p:nvSpPr>
        <p:spPr>
          <a:xfrm>
            <a:off x="4652703" y="393191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sz="half" idx="19"/>
          </p:nvPr>
        </p:nvSpPr>
        <p:spPr>
          <a:xfrm>
            <a:off x="4668840" y="405563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ounded Rectangle 23"/>
          <p:cNvSpPr/>
          <p:nvPr userDrawn="1"/>
        </p:nvSpPr>
        <p:spPr>
          <a:xfrm>
            <a:off x="4591743" y="381716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580986" y="379488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39366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C9015A-5D7F-4C92-9DA3-3DBCECB0468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3049-9987-4F46-AE19-7DCE8F9F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4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C9015A-5D7F-4C92-9DA3-3DBCECB0468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3049-9987-4F46-AE19-7DCE8F9F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3540125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8" name="Picture 11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702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2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386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4D5BE8C-2657-4567-B17B-739472F0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79" y="245696"/>
            <a:ext cx="2911841" cy="291184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>
            <a:off x="0" y="4736123"/>
            <a:ext cx="9144000" cy="57504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870" r:id="rId3"/>
    <p:sldLayoutId id="2147483871" r:id="rId4"/>
  </p:sldLayoutIdLst>
  <p:transition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9"/>
            <a:ext cx="683846" cy="6838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3" r:id="rId2"/>
    <p:sldLayoutId id="2147483846" r:id="rId3"/>
    <p:sldLayoutId id="2147483847" r:id="rId4"/>
    <p:sldLayoutId id="2147483848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6611112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9"/>
            <a:ext cx="683846" cy="68384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157559" y="6621690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bg1"/>
                </a:solidFill>
              </a:rPr>
              <a:t> Association</a:t>
            </a:r>
            <a:endParaRPr lang="en-US" sz="800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14160"/>
            <a:ext cx="2133600" cy="243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157559" y="6621690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463007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A9C8"/>
                </a:solidFill>
              </a:defRPr>
            </a:lvl1pPr>
          </a:lstStyle>
          <a:p>
            <a:fld id="{EE4044A7-9D72-4756-BB37-ADB10B868E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11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9236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607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NAVAIR_Logo-Blue_depth_1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6200"/>
            <a:ext cx="1867673" cy="18676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286"/>
            <a:ext cx="9144000" cy="740664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-9525" y="6604000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9525" y="6514978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938" y="0"/>
            <a:ext cx="7784123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Main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050"/>
            <a:ext cx="734646" cy="7608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157559" y="6639169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bg1"/>
                </a:solidFill>
              </a:rPr>
              <a:t> Association</a:t>
            </a:r>
            <a:endParaRPr lang="en-US" sz="800" i="1" dirty="0">
              <a:solidFill>
                <a:schemeClr val="bg1"/>
              </a:solidFill>
            </a:endParaRPr>
          </a:p>
        </p:txBody>
      </p:sp>
      <p:pic>
        <p:nvPicPr>
          <p:cNvPr id="9" name="Picture 13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6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ks.org/grandlodge/membership/socialMediaGuidelines.cfm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Elks State Training </a:t>
            </a:r>
            <a:br>
              <a:rPr lang="en-US" sz="2400" dirty="0"/>
            </a:br>
            <a:r>
              <a:rPr lang="en-US" sz="2400" dirty="0"/>
              <a:t>Social Media Committee Overview </a:t>
            </a:r>
          </a:p>
        </p:txBody>
      </p:sp>
    </p:spTree>
    <p:extLst>
      <p:ext uri="{BB962C8B-B14F-4D97-AF65-F5344CB8AC3E}">
        <p14:creationId xmlns:p14="http://schemas.microsoft.com/office/powerpoint/2010/main" val="13531922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Committee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020726"/>
            <a:ext cx="9144001" cy="558327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0" dirty="0"/>
              <a:t>Committee Focus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b="0" dirty="0"/>
              <a:t>Use social media to promote your lodge (ceremonies, events, etc.)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Increased function recognition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Increased lodge loyalty</a:t>
            </a:r>
            <a:endParaRPr lang="en-US" sz="1600" b="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Decreased marketing costs</a:t>
            </a:r>
            <a:endParaRPr lang="en-US" sz="1600" b="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Ensure all contact info is correct on posts / invitations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b="0" dirty="0"/>
              <a:t>Use social media to highlight events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Post function pictures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Pictures of a minor must be accompanied with Letter of Consent – can be found on Elks.org – Membership Toolkit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Local Lodge Website Recommendations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Recommend use Grand Lodge site for local lodge homepage</a:t>
            </a:r>
            <a:endParaRPr lang="en-US" sz="1600" b="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If not, then ensure all links works on alternate homepage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Post Elks Mission </a:t>
            </a:r>
            <a:r>
              <a:rPr lang="en-US" sz="1600" dirty="0"/>
              <a:t>S</a:t>
            </a:r>
            <a:r>
              <a:rPr lang="en-US" sz="1600" b="0" dirty="0"/>
              <a:t>tatement on homepage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H</a:t>
            </a:r>
            <a:r>
              <a:rPr lang="en-US" sz="1600" b="0" dirty="0"/>
              <a:t>omepage should be easy to navigate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dirty="0"/>
              <a:t>I</a:t>
            </a:r>
            <a:r>
              <a:rPr lang="en-US" sz="1600" b="0" dirty="0"/>
              <a:t>nformation should be current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600" b="0" dirty="0"/>
              <a:t>Contact information should be present</a:t>
            </a:r>
          </a:p>
          <a:p>
            <a:pPr lvl="2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1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FD743-2313-4ED1-AC8C-10E3BB3C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1840"/>
          </a:xfrm>
        </p:spPr>
        <p:txBody>
          <a:bodyPr/>
          <a:lstStyle/>
          <a:p>
            <a:r>
              <a:rPr lang="en-US" dirty="0"/>
              <a:t>Social Media Committee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78629-2D99-406C-A996-24837151B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6419"/>
            <a:ext cx="9144000" cy="510642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000" b="0" dirty="0"/>
              <a:t>Social Media considerations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Ensure Professional / Fraternal tone when using social media – refrain from arguing, posting negativity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Grand Lodge Social Media Guidelines available at </a:t>
            </a:r>
            <a:r>
              <a:rPr lang="en-US" sz="1800" dirty="0">
                <a:hlinkClick r:id="rId2"/>
              </a:rPr>
              <a:t>https://www.elks.org/grandlodge/membership/socialMediaGuidelines.cfm</a:t>
            </a:r>
            <a:endParaRPr lang="en-US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Agree to one account / site / page per lodge – no competing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Avoid on-line chat rooms or FB fights - always remember you represent your lodge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Online conduct and posting should: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Not be hurtful, hateful or mean spirited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Not be potentially libelous, obscene or inappropriate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Not violate local laws or Laws of the Order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Not divulge lodge business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BDC7A-8A9D-4BFF-8D43-CBFACE59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7463-7C1C-4ABC-A8CD-80C3B4B1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4" y="0"/>
            <a:ext cx="9114366" cy="751840"/>
          </a:xfrm>
        </p:spPr>
        <p:txBody>
          <a:bodyPr/>
          <a:lstStyle/>
          <a:p>
            <a:r>
              <a:rPr lang="en-US" dirty="0"/>
              <a:t>Social Media Committee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A3311-B5FA-4394-99FC-7395A39F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7A1275-F101-431C-A6D9-FB85E1F0D87A}"/>
              </a:ext>
            </a:extLst>
          </p:cNvPr>
          <p:cNvSpPr/>
          <p:nvPr/>
        </p:nvSpPr>
        <p:spPr>
          <a:xfrm>
            <a:off x="0" y="1105786"/>
            <a:ext cx="9144000" cy="554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</a:rPr>
              <a:t>Other social media considerations,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+mn-ea"/>
              </a:rPr>
              <a:t>con’t</a:t>
            </a:r>
            <a:endParaRPr lang="en-US" sz="2000" b="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Don't go too fast, take one social media platform at a time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Don't accept non-members on Lodge specific social </a:t>
            </a:r>
            <a:r>
              <a:rPr lang="en-US" sz="1800" b="0">
                <a:solidFill>
                  <a:schemeClr val="tx1"/>
                </a:solidFill>
                <a:latin typeface="+mn-lt"/>
                <a:ea typeface="+mn-ea"/>
              </a:rPr>
              <a:t>media 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>
                <a:solidFill>
                  <a:schemeClr val="tx1"/>
                </a:solidFill>
                <a:latin typeface="+mn-lt"/>
                <a:ea typeface="+mn-ea"/>
              </a:rPr>
              <a:t>Don't </a:t>
            </a: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post photos of members drinking, smoking, or anything that could be harmful to anyone or the lodges reputation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Don't post photos of children without written consent</a:t>
            </a:r>
          </a:p>
          <a:p>
            <a:pPr marL="1143000" lvl="2" indent="-2286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1800" b="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</a:rPr>
              <a:t>Current Focus Areas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150 Year celebration – get invitations out to media / dignitary early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Promote upcoming Local Lodge events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r>
              <a:rPr lang="en-US" sz="1800" b="0" dirty="0">
                <a:solidFill>
                  <a:schemeClr val="tx1"/>
                </a:solidFill>
                <a:latin typeface="+mn-lt"/>
                <a:ea typeface="+mn-ea"/>
              </a:rPr>
              <a:t>Promote upcoming State Association events</a:t>
            </a:r>
          </a:p>
          <a:p>
            <a:pPr marL="742950" lvl="1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endParaRPr lang="en-US" sz="1800" b="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</a:rPr>
              <a:t>Chairperson </a:t>
            </a:r>
            <a:r>
              <a:rPr lang="en-US" sz="2000" b="0" dirty="0" err="1">
                <a:solidFill>
                  <a:schemeClr val="tx1"/>
                </a:solidFill>
                <a:latin typeface="+mn-lt"/>
                <a:ea typeface="+mn-ea"/>
              </a:rPr>
              <a:t>Danniele</a:t>
            </a:r>
            <a:r>
              <a:rPr lang="en-US" sz="2000" b="0" dirty="0">
                <a:solidFill>
                  <a:schemeClr val="tx1"/>
                </a:solidFill>
                <a:latin typeface="+mn-lt"/>
                <a:ea typeface="+mn-ea"/>
              </a:rPr>
              <a:t> McKnight</a:t>
            </a:r>
          </a:p>
          <a:p>
            <a:endParaRPr lang="en-US" sz="1800" b="0" dirty="0"/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</a:pPr>
            <a:endParaRPr lang="en-US" sz="1800" b="0" dirty="0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FA4C9-7E84-4A8F-A294-F618B1315783}"/>
              </a:ext>
            </a:extLst>
          </p:cNvPr>
          <p:cNvSpPr txBox="1"/>
          <p:nvPr/>
        </p:nvSpPr>
        <p:spPr>
          <a:xfrm>
            <a:off x="14817" y="6019225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</a:rPr>
              <a:t>As Dave used to say</a:t>
            </a:r>
          </a:p>
          <a:p>
            <a:pPr algn="ctr"/>
            <a:r>
              <a:rPr lang="en-US" b="0" dirty="0">
                <a:solidFill>
                  <a:schemeClr val="tx1"/>
                </a:solidFill>
              </a:rPr>
              <a:t> "Keep lodge business in the lodge"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35019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Bri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 with Se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ite Blue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hite no Se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ue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49593</TotalTime>
  <Pages>24</Pages>
  <Words>331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MS PGothic</vt:lpstr>
      <vt:lpstr>Arial</vt:lpstr>
      <vt:lpstr>Arial Narrow</vt:lpstr>
      <vt:lpstr>NAVAIR_Brief</vt:lpstr>
      <vt:lpstr>White with Seal</vt:lpstr>
      <vt:lpstr>White Blue Bottom</vt:lpstr>
      <vt:lpstr>White no Seal</vt:lpstr>
      <vt:lpstr>Transition Slide</vt:lpstr>
      <vt:lpstr>Blue Banner</vt:lpstr>
      <vt:lpstr>Elks State Training  Social Media Committee Overview </vt:lpstr>
      <vt:lpstr>Social Media Committee Overview</vt:lpstr>
      <vt:lpstr>Social Media Committee Overview</vt:lpstr>
      <vt:lpstr>Social Media Committee Overview</vt:lpstr>
    </vt:vector>
  </TitlesOfParts>
  <Manager>7.5 AMY BEHRMAN</Manager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>NAVAL AIR SYSTEMS COMMAND OVERVIEW</dc:subject>
  <dc:creator>amy.behrman</dc:creator>
  <cp:keywords>NAVAIR COMMAND OVERVIEW</cp:keywords>
  <dc:description>File:
Presenter:
Subject:</dc:description>
  <cp:lastModifiedBy>Joseph McGeeney</cp:lastModifiedBy>
  <cp:revision>581</cp:revision>
  <cp:lastPrinted>2017-03-29T17:25:43Z</cp:lastPrinted>
  <dcterms:created xsi:type="dcterms:W3CDTF">2011-04-04T18:58:30Z</dcterms:created>
  <dcterms:modified xsi:type="dcterms:W3CDTF">2018-01-17T15:50:19Z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lpwstr>Nov 2010</vt:lpwstr>
  </property>
  <property fmtid="{D5CDD505-2E9C-101B-9397-08002B2CF9AE}" pid="3" name="Purpose">
    <vt:lpwstr>Message Alignment</vt:lpwstr>
  </property>
</Properties>
</file>